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324" r:id="rId3"/>
    <p:sldId id="281" r:id="rId4"/>
    <p:sldId id="282" r:id="rId5"/>
    <p:sldId id="283" r:id="rId6"/>
    <p:sldId id="284" r:id="rId7"/>
    <p:sldId id="285" r:id="rId8"/>
    <p:sldId id="286" r:id="rId9"/>
    <p:sldId id="313" r:id="rId10"/>
    <p:sldId id="316" r:id="rId11"/>
    <p:sldId id="315" r:id="rId12"/>
    <p:sldId id="319" r:id="rId13"/>
    <p:sldId id="320" r:id="rId14"/>
    <p:sldId id="321" r:id="rId15"/>
    <p:sldId id="322" r:id="rId16"/>
    <p:sldId id="323" r:id="rId17"/>
    <p:sldId id="325" r:id="rId18"/>
    <p:sldId id="326" r:id="rId19"/>
    <p:sldId id="327" r:id="rId20"/>
    <p:sldId id="338" r:id="rId21"/>
    <p:sldId id="288" r:id="rId22"/>
    <p:sldId id="339" r:id="rId23"/>
    <p:sldId id="340" r:id="rId24"/>
    <p:sldId id="341" r:id="rId25"/>
    <p:sldId id="342" r:id="rId26"/>
    <p:sldId id="343" r:id="rId27"/>
    <p:sldId id="344" r:id="rId28"/>
    <p:sldId id="289" r:id="rId29"/>
    <p:sldId id="301" r:id="rId30"/>
    <p:sldId id="298" r:id="rId31"/>
    <p:sldId id="303" r:id="rId32"/>
    <p:sldId id="304" r:id="rId33"/>
    <p:sldId id="359" r:id="rId34"/>
    <p:sldId id="346" r:id="rId35"/>
    <p:sldId id="290" r:id="rId36"/>
    <p:sldId id="299" r:id="rId37"/>
    <p:sldId id="300" r:id="rId38"/>
    <p:sldId id="292" r:id="rId39"/>
    <p:sldId id="308" r:id="rId40"/>
    <p:sldId id="347" r:id="rId41"/>
    <p:sldId id="348" r:id="rId42"/>
    <p:sldId id="355" r:id="rId43"/>
    <p:sldId id="356" r:id="rId44"/>
    <p:sldId id="349" r:id="rId45"/>
    <p:sldId id="385" r:id="rId46"/>
    <p:sldId id="386" r:id="rId47"/>
    <p:sldId id="350" r:id="rId48"/>
    <p:sldId id="351" r:id="rId49"/>
    <p:sldId id="352" r:id="rId50"/>
    <p:sldId id="353" r:id="rId51"/>
    <p:sldId id="358" r:id="rId52"/>
    <p:sldId id="309" r:id="rId53"/>
    <p:sldId id="360" r:id="rId54"/>
    <p:sldId id="361" r:id="rId55"/>
    <p:sldId id="362" r:id="rId56"/>
    <p:sldId id="363" r:id="rId57"/>
    <p:sldId id="364" r:id="rId58"/>
    <p:sldId id="365" r:id="rId59"/>
    <p:sldId id="384" r:id="rId60"/>
    <p:sldId id="334" r:id="rId61"/>
    <p:sldId id="379" r:id="rId62"/>
    <p:sldId id="378" r:id="rId63"/>
    <p:sldId id="377" r:id="rId64"/>
    <p:sldId id="376" r:id="rId65"/>
    <p:sldId id="375" r:id="rId66"/>
    <p:sldId id="374" r:id="rId67"/>
    <p:sldId id="373" r:id="rId68"/>
    <p:sldId id="380" r:id="rId69"/>
    <p:sldId id="372" r:id="rId70"/>
    <p:sldId id="371" r:id="rId71"/>
    <p:sldId id="381" r:id="rId72"/>
    <p:sldId id="331" r:id="rId73"/>
    <p:sldId id="295" r:id="rId74"/>
    <p:sldId id="336" r:id="rId75"/>
    <p:sldId id="366" r:id="rId76"/>
    <p:sldId id="367" r:id="rId77"/>
    <p:sldId id="368" r:id="rId78"/>
    <p:sldId id="369" r:id="rId79"/>
    <p:sldId id="382" r:id="rId80"/>
    <p:sldId id="332" r:id="rId81"/>
    <p:sldId id="383" r:id="rId82"/>
    <p:sldId id="333" r:id="rId83"/>
    <p:sldId id="296" r:id="rId84"/>
    <p:sldId id="329" r:id="rId85"/>
    <p:sldId id="337" r:id="rId86"/>
    <p:sldId id="279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5" autoAdjust="0"/>
    <p:restoredTop sz="86433" autoAdjust="0"/>
  </p:normalViewPr>
  <p:slideViewPr>
    <p:cSldViewPr>
      <p:cViewPr varScale="1">
        <p:scale>
          <a:sx n="101" d="100"/>
          <a:sy n="101" d="100"/>
        </p:scale>
        <p:origin x="-183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3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51BF9CF8-8EF9-4AAF-A6BF-3E7D82FEF75C}" type="presOf" srcId="{1439D559-D189-4FF1-A4FB-F22A15A268D1}" destId="{B6C28692-8BAE-4E06-A3BE-9AAFCCA84D47}" srcOrd="0" destOrd="0" presId="urn:microsoft.com/office/officeart/2005/8/layout/matrix3"/>
    <dgm:cxn modelId="{98A585B1-EBA8-4889-ABE6-B938BB8F6AF7}" type="presOf" srcId="{B5E039F1-BBD9-49CA-AED0-167893AD4C2D}" destId="{AA9D5778-9E54-41DB-BF3A-44486A11C644}" srcOrd="0" destOrd="0" presId="urn:microsoft.com/office/officeart/2005/8/layout/matrix3"/>
    <dgm:cxn modelId="{A08BD551-CEDD-4F5D-AC51-F2628D6A9C61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151167C-2D58-4DFE-9CA8-CA73F902B562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16116E37-3EA6-4095-A597-F3B2A427077B}" type="presOf" srcId="{3E4F9D75-D5D8-4314-ACBD-27833A7F9B37}" destId="{0F528374-3DE1-4486-B71C-82DC73192314}" srcOrd="0" destOrd="0" presId="urn:microsoft.com/office/officeart/2005/8/layout/matrix3"/>
    <dgm:cxn modelId="{DF7B5636-EFBF-4629-9BB2-7D208B23BD85}" type="presParOf" srcId="{0F528374-3DE1-4486-B71C-82DC73192314}" destId="{7476B03F-5A87-4E08-A32E-D8B9821AFAB6}" srcOrd="0" destOrd="0" presId="urn:microsoft.com/office/officeart/2005/8/layout/matrix3"/>
    <dgm:cxn modelId="{8176D0A0-28A1-460B-9EF2-C6565E95CF47}" type="presParOf" srcId="{0F528374-3DE1-4486-B71C-82DC73192314}" destId="{ECAE1A64-3C26-4CD0-8055-16154FF0361B}" srcOrd="1" destOrd="0" presId="urn:microsoft.com/office/officeart/2005/8/layout/matrix3"/>
    <dgm:cxn modelId="{8F2EE167-BD1B-4DAA-8846-69632305A677}" type="presParOf" srcId="{0F528374-3DE1-4486-B71C-82DC73192314}" destId="{AA9D5778-9E54-41DB-BF3A-44486A11C644}" srcOrd="2" destOrd="0" presId="urn:microsoft.com/office/officeart/2005/8/layout/matrix3"/>
    <dgm:cxn modelId="{A4E95C99-46C0-45A7-AF2B-9BCC0253BFCA}" type="presParOf" srcId="{0F528374-3DE1-4486-B71C-82DC73192314}" destId="{B6C28692-8BAE-4E06-A3BE-9AAFCCA84D47}" srcOrd="3" destOrd="0" presId="urn:microsoft.com/office/officeart/2005/8/layout/matrix3"/>
    <dgm:cxn modelId="{9C037DD7-2401-4B07-90F5-93E078C59599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Rest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/>
              </a:solidFill>
            </a:rPr>
            <a:t>Messages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Services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t>2013-01-14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1944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FHIR Governance Board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Maintains FHIR principles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Identifies risks, precepts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Handles coordination w/ external groups</a:t>
            </a:r>
          </a:p>
          <a:p>
            <a:pPr marL="0" indent="0">
              <a:buFontTx/>
              <a:buNone/>
            </a:pPr>
            <a:r>
              <a:rPr lang="en-US" dirty="0" smtClean="0"/>
              <a:t>FHIR Management Group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Coordinates</a:t>
            </a:r>
            <a:r>
              <a:rPr lang="en-US" baseline="0" dirty="0" smtClean="0"/>
              <a:t> 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Manages ballot process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Education delivery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Day-to-day activities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Modeling &amp; Methodology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Defines criteria for artifacts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Determines processes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Documents best practices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the actual development work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Core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Temporary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on work Work Groups can’t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Expedites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What haven’t we talked about yet?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298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6996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URLs, parameters, etc. all defined</a:t>
            </a:r>
          </a:p>
          <a:p>
            <a:r>
              <a:rPr lang="en-US" dirty="0" smtClean="0"/>
              <a:t>Choice of what operations to support</a:t>
            </a:r>
          </a:p>
          <a:p>
            <a:r>
              <a:rPr lang="en-US" dirty="0" smtClean="0"/>
              <a:t>Behavior documented in conformance profile - mandatory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9792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10:00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809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few systems will ever see more than 40-50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578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dirty="0" smtClean="0"/>
              <a:t>Defined Structured Data</a:t>
            </a:r>
          </a:p>
          <a:p>
            <a:pPr lvl="2"/>
            <a:r>
              <a:rPr lang="en-AU" dirty="0" smtClean="0"/>
              <a:t>The logical, common contents of the resource</a:t>
            </a:r>
          </a:p>
          <a:p>
            <a:pPr lvl="2"/>
            <a:r>
              <a:rPr lang="en-AU" dirty="0" smtClean="0"/>
              <a:t>Mapped to formal definitions/RIM &amp; other formats</a:t>
            </a:r>
          </a:p>
          <a:p>
            <a:pPr lvl="1"/>
            <a:r>
              <a:rPr lang="en-AU" dirty="0" smtClean="0"/>
              <a:t>Extensions</a:t>
            </a:r>
          </a:p>
          <a:p>
            <a:pPr lvl="2"/>
            <a:r>
              <a:rPr lang="en-AU" dirty="0" smtClean="0"/>
              <a:t>“Non-common” requirements, but everyone can use</a:t>
            </a:r>
          </a:p>
          <a:p>
            <a:pPr lvl="2"/>
            <a:r>
              <a:rPr lang="en-AU" dirty="0" smtClean="0"/>
              <a:t>Published and managed</a:t>
            </a:r>
          </a:p>
          <a:p>
            <a:pPr lvl="1"/>
            <a:r>
              <a:rPr lang="en-AU" dirty="0" smtClean="0"/>
              <a:t>Narrative</a:t>
            </a:r>
          </a:p>
          <a:p>
            <a:pPr lvl="2"/>
            <a:r>
              <a:rPr lang="en-AU" dirty="0" smtClean="0"/>
              <a:t>Human readable (fall back)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291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Published</a:t>
            </a:r>
            <a:r>
              <a:rPr lang="en-US" baseline="0" dirty="0" smtClean="0"/>
              <a:t> as HTML</a:t>
            </a:r>
          </a:p>
          <a:p>
            <a:r>
              <a:rPr lang="en-US" baseline="0" dirty="0" smtClean="0"/>
              <a:t>Published using validation process that performs consistency checks</a:t>
            </a:r>
          </a:p>
          <a:p>
            <a:r>
              <a:rPr lang="en-US" baseline="0" dirty="0" smtClean="0"/>
              <a:t>Really shouldn’t require much guidance to read, but a few things to call out</a:t>
            </a:r>
          </a:p>
          <a:p>
            <a:r>
              <a:rPr lang="en-US" baseline="0" dirty="0" smtClean="0"/>
              <a:t>Objective of spec is developer can skim and decide in &lt; day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7992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10:30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789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11:15</a:t>
            </a:r>
          </a:p>
          <a:p>
            <a:r>
              <a:rPr lang="en-US" dirty="0" smtClean="0"/>
              <a:t>Core elements, Examples,</a:t>
            </a:r>
            <a:r>
              <a:rPr lang="en-US" baseline="0" dirty="0" smtClean="0"/>
              <a:t> definitions</a:t>
            </a:r>
          </a:p>
          <a:p>
            <a:r>
              <a:rPr lang="en-US" baseline="0" dirty="0" smtClean="0"/>
              <a:t>What do you think would be core in X?</a:t>
            </a:r>
          </a:p>
          <a:p>
            <a:r>
              <a:rPr lang="en-US" baseline="0" dirty="0" smtClean="0"/>
              <a:t>wiki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75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205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11:30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2064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11:45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7510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1683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v3 gets it’s only check-mark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3420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12:05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0696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12:15</a:t>
            </a:r>
          </a:p>
          <a:p>
            <a:r>
              <a:rPr lang="en-US" dirty="0" smtClean="0"/>
              <a:t>Text </a:t>
            </a:r>
            <a:r>
              <a:rPr lang="en-US" dirty="0" smtClean="0"/>
              <a:t>linkages not as important when not human-attested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78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1890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915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9:25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938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</a:t>
            </a:r>
            <a:r>
              <a:rPr lang="en-US" baseline="0" dirty="0" smtClean="0"/>
              <a:t>implement</a:t>
            </a:r>
          </a:p>
          <a:p>
            <a:r>
              <a:rPr lang="en-US" baseline="0" dirty="0" smtClean="0"/>
              <a:t>Even have a test workbench for RESTful servers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by constraint failed – years to develop, what</a:t>
            </a:r>
            <a:r>
              <a:rPr lang="en-US" baseline="0" dirty="0" smtClean="0"/>
              <a:t> was produced required yet more design to be implementable and after that might not be interoperable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to determine the 80%?  Look to existing specs – v2, v3, CDA templates, OpenEHR, jurisdictional projects, what implementations we’ve seen</a:t>
            </a:r>
          </a:p>
          <a:p>
            <a:r>
              <a:rPr lang="en-US" baseline="0" dirty="0" smtClean="0"/>
              <a:t>If not sure, err on the side of “not in for now”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 not 80% of instances, 80% of implementations</a:t>
            </a:r>
          </a:p>
          <a:p>
            <a:endParaRPr lang="en-US" dirty="0" smtClean="0"/>
          </a:p>
          <a:p>
            <a:r>
              <a:rPr lang="en-US" dirty="0" smtClean="0"/>
              <a:t>Challenges with “raising the</a:t>
            </a:r>
            <a:r>
              <a:rPr lang="en-US" baseline="0" dirty="0" smtClean="0"/>
              <a:t> bar”</a:t>
            </a:r>
          </a:p>
          <a:p>
            <a:r>
              <a:rPr lang="en-US" baseline="0" dirty="0" smtClean="0"/>
              <a:t>What happens when there aren’t many/any implementations?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521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*not* invent</a:t>
            </a:r>
            <a:r>
              <a:rPr lang="en-US" baseline="0" dirty="0" smtClean="0"/>
              <a:t> stuff that exists elsewhere unless it’s really broken or totally unaligned with the FHIR principles.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Even when you think your target will understand all the encoded data, reality is data often gets shared beyond the originally intended context</a:t>
            </a:r>
          </a:p>
          <a:p>
            <a:endParaRPr lang="en-US" baseline="0" dirty="0" smtClean="0"/>
          </a:p>
          <a:p>
            <a:r>
              <a:rPr lang="en-US" dirty="0" smtClean="0"/>
              <a:t>Allow</a:t>
            </a:r>
            <a:r>
              <a:rPr lang="en-US" baseline="0" dirty="0" smtClean="0"/>
              <a:t> for exceptions for things like automated device readings,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953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a bigger</a:t>
            </a:r>
            <a:r>
              <a:rPr lang="en-US" baseline="0" dirty="0" smtClean="0"/>
              <a:t> deal before HL7 decided to open up all 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full legal text towards bottom of FHIR home page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706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</a:t>
            </a:r>
            <a:r>
              <a:rPr lang="en-US" sz="800" b="1" dirty="0"/>
              <a:t>2012 </a:t>
            </a:r>
            <a:r>
              <a:rPr lang="en-US" sz="800" b="1" dirty="0" smtClean="0"/>
              <a:t>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2012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github.com/37signals/highrise-api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wmf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://gforge.hl7.org/svn/fhir/trunk/presentations/2013-01%20Tutorials/Introduction%20to%20FHIR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_email_list_subscription_instructions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2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Introduction to FHIR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Lloyd McKenzie</a:t>
            </a:r>
          </a:p>
          <a:p>
            <a:r>
              <a:rPr lang="en-AU" dirty="0" smtClean="0"/>
              <a:t>January 14, 2013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Genesis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HL7 undertook a “Fresh look”</a:t>
            </a:r>
          </a:p>
          <a:p>
            <a:pPr lvl="1"/>
            <a:r>
              <a:rPr lang="en-AU" dirty="0" smtClean="0"/>
              <a:t>What would healthcare exchange look like if we started from scratch using modern approaches?</a:t>
            </a:r>
          </a:p>
          <a:p>
            <a:r>
              <a:rPr lang="en-AU" dirty="0" smtClean="0"/>
              <a:t>Web search for success markers led to RESTful based APIs</a:t>
            </a:r>
          </a:p>
          <a:p>
            <a:pPr lvl="1"/>
            <a:r>
              <a:rPr lang="en-AU" dirty="0" smtClean="0"/>
              <a:t>Exemplar: Highrise (</a:t>
            </a:r>
            <a:r>
              <a:rPr lang="en-AU" dirty="0" smtClean="0">
                <a:hlinkClick r:id="rId2"/>
              </a:rPr>
              <a:t>https://github.com/37signals/highrise-api</a:t>
            </a:r>
            <a:r>
              <a:rPr lang="en-AU" dirty="0" smtClean="0"/>
              <a:t>)</a:t>
            </a:r>
          </a:p>
          <a:p>
            <a:r>
              <a:rPr lang="en-AU" dirty="0" smtClean="0"/>
              <a:t>Drafted a healthcare exchange API based on this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acronym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 – Fast (to design &amp; to implement)</a:t>
            </a:r>
          </a:p>
          <a:p>
            <a:pPr lvl="1"/>
            <a:r>
              <a:rPr lang="en-US" dirty="0" smtClean="0"/>
              <a:t>Relative – No technology can make integration as fast as we’d like</a:t>
            </a:r>
          </a:p>
          <a:p>
            <a:r>
              <a:rPr lang="en-US" dirty="0" smtClean="0"/>
              <a:t>H – Health</a:t>
            </a:r>
          </a:p>
          <a:p>
            <a:pPr lvl="1"/>
            <a:r>
              <a:rPr lang="en-US" dirty="0" smtClean="0"/>
              <a:t>That’s why we’re here</a:t>
            </a:r>
          </a:p>
          <a:p>
            <a:r>
              <a:rPr lang="en-US" dirty="0" smtClean="0"/>
              <a:t>I – Interoperable</a:t>
            </a:r>
          </a:p>
          <a:p>
            <a:pPr lvl="1"/>
            <a:r>
              <a:rPr lang="en-US" dirty="0" smtClean="0"/>
              <a:t>Ditto</a:t>
            </a:r>
          </a:p>
          <a:p>
            <a:r>
              <a:rPr lang="en-US" dirty="0" smtClean="0"/>
              <a:t>R – Resources</a:t>
            </a:r>
          </a:p>
          <a:p>
            <a:pPr lvl="1"/>
            <a:r>
              <a:rPr lang="en-US" dirty="0" smtClean="0"/>
              <a:t>Building blocks – more on these to follow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56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6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31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Specification is written for one target</a:t>
            </a:r>
            <a:r>
              <a:rPr lang="en-US" sz="2400" baseline="0" dirty="0" smtClean="0"/>
              <a:t> audience: implementers</a:t>
            </a:r>
          </a:p>
          <a:p>
            <a:pPr lvl="1"/>
            <a:r>
              <a:rPr lang="en-US" sz="2400" dirty="0" smtClean="0"/>
              <a:t>Rationale, modeling</a:t>
            </a:r>
            <a:r>
              <a:rPr lang="en-US" sz="2400" baseline="0" dirty="0" smtClean="0"/>
              <a:t> approaches, etc. kept elsewhere</a:t>
            </a:r>
          </a:p>
          <a:p>
            <a:pPr lvl="0"/>
            <a:r>
              <a:rPr lang="en-US" sz="2400" dirty="0" smtClean="0"/>
              <a:t>Multiple reference implementations from day 1</a:t>
            </a:r>
          </a:p>
          <a:p>
            <a:pPr lvl="0"/>
            <a:r>
              <a:rPr lang="en-US" sz="2400" dirty="0" smtClean="0"/>
              <a:t>Publicly available test servers</a:t>
            </a:r>
          </a:p>
          <a:p>
            <a:pPr lvl="0"/>
            <a:r>
              <a:rPr lang="en-US" sz="2400" dirty="0" smtClean="0"/>
              <a:t>Starter APIs published with spec</a:t>
            </a:r>
          </a:p>
          <a:p>
            <a:pPr lvl="1"/>
            <a:r>
              <a:rPr lang="en-US" sz="2400" dirty="0" smtClean="0"/>
              <a:t>Delphi, C#, Java – more to come</a:t>
            </a:r>
          </a:p>
          <a:p>
            <a:pPr lvl="0"/>
            <a:r>
              <a:rPr lang="en-US" sz="2400" dirty="0" smtClean="0"/>
              <a:t>Connectathons</a:t>
            </a:r>
            <a:r>
              <a:rPr lang="en-US" sz="2400" baseline="0" dirty="0" smtClean="0"/>
              <a:t> to verify specification approaches</a:t>
            </a:r>
          </a:p>
          <a:p>
            <a:pPr lvl="0"/>
            <a:r>
              <a:rPr lang="en-US" sz="2400" baseline="0" dirty="0" smtClean="0"/>
              <a:t>Instances you can read and understand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itchFamily="2" charset="2"/>
              </a:rPr>
              <a:t></a:t>
            </a:r>
          </a:p>
          <a:p>
            <a:pPr lvl="0"/>
            <a:r>
              <a:rPr lang="en-US" sz="2400" dirty="0" smtClean="0">
                <a:sym typeface="Wingdings" pitchFamily="2" charset="2"/>
              </a:rPr>
              <a:t>Lots of examples (and they’re valid too)</a:t>
            </a:r>
            <a:endParaRPr lang="en-US" sz="2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020272" y="3133383"/>
            <a:ext cx="187220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HL7.Fhir.Instance.Model;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HL7.Fhir.Instance.Parsers;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HL7.Fhir.Instance.Support;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7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XmlFhirReader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JsonTextReader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jr = 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JsonTe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latin typeface="Consolas"/>
              </a:rPr>
              <a:t>//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 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JsonFhirRe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errors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rep = (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Resour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.IsTrue(errors.Count() == 0</a:t>
            </a:r>
            <a:endParaRPr lang="nl-NL" sz="700" noProof="1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267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“Common” Scenarios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Inclusion of content in core specification is based on “80%” rule</a:t>
            </a:r>
          </a:p>
          <a:p>
            <a:pPr lvl="1"/>
            <a:r>
              <a:rPr lang="en-US" dirty="0" smtClean="0"/>
              <a:t>“We only include data elements if we are confident that 80% of implementations maintaining that resource will make use of the element”</a:t>
            </a:r>
          </a:p>
          <a:p>
            <a:pPr lvl="1"/>
            <a:r>
              <a:rPr lang="en-US" dirty="0" smtClean="0"/>
              <a:t>Other content pushed to extensions</a:t>
            </a:r>
          </a:p>
          <a:p>
            <a:pPr lvl="2"/>
            <a:r>
              <a:rPr lang="en-US" dirty="0" smtClean="0"/>
              <a:t>(more on this later)</a:t>
            </a:r>
          </a:p>
          <a:p>
            <a:r>
              <a:rPr lang="en-US" dirty="0" smtClean="0"/>
              <a:t>Easy to say, governance challenge to achieve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95536" y="1700808"/>
            <a:ext cx="8640960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  <a:alpha val="1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80%</a:t>
            </a:r>
            <a:endParaRPr lang="en-US" sz="287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  <a:alpha val="1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89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technologies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Instances shared using XML &amp; JSON</a:t>
            </a:r>
          </a:p>
          <a:p>
            <a:r>
              <a:rPr lang="en-US" dirty="0" smtClean="0"/>
              <a:t>Collections represented using ATOM</a:t>
            </a:r>
          </a:p>
          <a:p>
            <a:pPr lvl="1"/>
            <a:r>
              <a:rPr lang="en-US" dirty="0" smtClean="0"/>
              <a:t>Same technology</a:t>
            </a:r>
            <a:r>
              <a:rPr lang="en-US" baseline="0" dirty="0" smtClean="0"/>
              <a:t> that gives you your daily news summary</a:t>
            </a:r>
          </a:p>
          <a:p>
            <a:pPr lvl="1"/>
            <a:r>
              <a:rPr lang="en-US" baseline="0" dirty="0" smtClean="0"/>
              <a:t>Out-of-the-box publish/subscribe</a:t>
            </a:r>
          </a:p>
          <a:p>
            <a:pPr lvl="0"/>
            <a:r>
              <a:rPr lang="en-US" dirty="0" smtClean="0"/>
              <a:t>Web calls work the same way they do for Facebook</a:t>
            </a:r>
            <a:r>
              <a:rPr lang="en-US" baseline="0" dirty="0" smtClean="0"/>
              <a:t> &amp; Twitter</a:t>
            </a:r>
          </a:p>
          <a:p>
            <a:pPr lvl="0"/>
            <a:r>
              <a:rPr lang="en-US" dirty="0" smtClean="0"/>
              <a:t>Rely on HTTPS, OAuth, etc. for security functions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 rot="1342982">
            <a:off x="195075" y="2958290"/>
            <a:ext cx="864096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 smtClean="0">
                <a:ln w="12700">
                  <a:noFill/>
                  <a:prstDash val="solid"/>
                </a:ln>
                <a:solidFill>
                  <a:schemeClr val="accent1">
                    <a:alpha val="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http://...</a:t>
            </a:r>
            <a:endParaRPr lang="en-US" sz="16600" b="1" cap="none" spc="0" dirty="0">
              <a:ln w="12700">
                <a:noFill/>
                <a:prstDash val="solid"/>
              </a:ln>
              <a:solidFill>
                <a:schemeClr val="accent1">
                  <a:alpha val="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29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Readable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CDA taught HL7 a very important lesson</a:t>
            </a:r>
          </a:p>
          <a:p>
            <a:pPr lvl="1"/>
            <a:r>
              <a:rPr lang="en-US" dirty="0" smtClean="0"/>
              <a:t>Even if the computers don’t understand 99% of what you’re sending, that’s ok if they can properly render it to a human clinician</a:t>
            </a:r>
          </a:p>
          <a:p>
            <a:pPr lvl="0"/>
            <a:r>
              <a:rPr lang="en-US" dirty="0" smtClean="0"/>
              <a:t>This doesn’t just hold for documents – important for messages, services, etc.</a:t>
            </a:r>
          </a:p>
          <a:p>
            <a:pPr lvl="0"/>
            <a:r>
              <a:rPr lang="en-US" dirty="0" smtClean="0"/>
              <a:t>In FHIR, </a:t>
            </a:r>
            <a:r>
              <a:rPr lang="en-US" b="1" dirty="0" smtClean="0"/>
              <a:t>every</a:t>
            </a:r>
            <a:r>
              <a:rPr lang="en-US" b="0" baseline="0" dirty="0" smtClean="0"/>
              <a:t> resource is required to </a:t>
            </a:r>
            <a:br>
              <a:rPr lang="en-US" b="0" baseline="0" dirty="0" smtClean="0"/>
            </a:br>
            <a:r>
              <a:rPr lang="en-US" b="0" baseline="0" dirty="0" smtClean="0"/>
              <a:t>have a human-readable expression</a:t>
            </a:r>
          </a:p>
          <a:p>
            <a:pPr lvl="1"/>
            <a:r>
              <a:rPr lang="en-US" dirty="0" smtClean="0"/>
              <a:t>Can be direct rendering or human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70" y="3501008"/>
            <a:ext cx="1187533" cy="1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8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Freely available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Unencumbered – free for use, no membership required</a:t>
            </a:r>
          </a:p>
          <a:p>
            <a:r>
              <a:rPr lang="en-US" dirty="0" smtClean="0">
                <a:hlinkClick r:id="rId3"/>
              </a:rPr>
              <a:t>http://hl7.org/fhir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6562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office\AppData\Local\Microsoft\Windows\Temporary Internet Files\Content.IE5\2B0EXTZ8\MC900104752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53741"/>
            <a:ext cx="17478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8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763688" y="2852936"/>
            <a:ext cx="4896544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348656" y="2924389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Governance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FGB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42798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Management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FMG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26774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Methodology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MnM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47864" y="1700808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Oversight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TSC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47864" y="5552661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Work Groups</a:t>
            </a:r>
            <a:endParaRPr kumimoji="0" lang="en-CA" sz="1800" b="1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95536" y="5603040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Core Team</a:t>
            </a:r>
            <a:endParaRPr kumimoji="0" lang="en-CA" sz="1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>
            <a:stCxn id="6" idx="3"/>
            <a:endCxn id="7" idx="0"/>
          </p:cNvCxnSpPr>
          <p:nvPr/>
        </p:nvCxnSpPr>
        <p:spPr bwMode="auto">
          <a:xfrm>
            <a:off x="5076848" y="3320433"/>
            <a:ext cx="215232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6" idx="1"/>
            <a:endCxn id="8" idx="0"/>
          </p:cNvCxnSpPr>
          <p:nvPr/>
        </p:nvCxnSpPr>
        <p:spPr bwMode="auto">
          <a:xfrm flipH="1">
            <a:off x="3131840" y="3320433"/>
            <a:ext cx="216816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 bwMode="auto">
          <a:xfrm>
            <a:off x="3995936" y="432910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 bwMode="auto">
          <a:xfrm>
            <a:off x="4211960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4"/>
            <a:endCxn id="11" idx="0"/>
          </p:cNvCxnSpPr>
          <p:nvPr/>
        </p:nvCxnSpPr>
        <p:spPr bwMode="auto">
          <a:xfrm>
            <a:off x="4211960" y="5157192"/>
            <a:ext cx="0" cy="395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23" idx="4"/>
            <a:endCxn id="12" idx="3"/>
          </p:cNvCxnSpPr>
          <p:nvPr/>
        </p:nvCxnSpPr>
        <p:spPr bwMode="auto">
          <a:xfrm flipH="1">
            <a:off x="2123728" y="5157192"/>
            <a:ext cx="2088232" cy="8418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59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http://gforge.hl7.org/svn/fhir/trunk/presentations/2013-01 Tutorials/Introduction to </a:t>
            </a:r>
            <a:r>
              <a:rPr lang="en-CA" dirty="0" smtClean="0">
                <a:hlinkClick r:id="rId2"/>
              </a:rPr>
              <a:t>FHIR.pptx</a:t>
            </a:r>
            <a:endParaRPr lang="en-CA" dirty="0" smtClean="0"/>
          </a:p>
          <a:p>
            <a:pPr lvl="0"/>
            <a:r>
              <a:rPr lang="en-US" dirty="0" smtClean="0"/>
              <a:t>Is 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</a:t>
            </a:r>
            <a:r>
              <a:rPr lang="en-CA" u="sng" dirty="0" err="1">
                <a:hlinkClick r:id="rId3"/>
              </a:rPr>
              <a:t>Unported</a:t>
            </a:r>
            <a:r>
              <a:rPr lang="en-CA" u="sng" dirty="0">
                <a:hlinkClick r:id="rId3"/>
              </a:rPr>
              <a:t>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as you wish, so long as you give credit)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971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and Architectures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01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37821156"/>
              </p:ext>
            </p:extLst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0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out-of-the-box interoperability</a:t>
            </a:r>
          </a:p>
          <a:p>
            <a:r>
              <a:rPr lang="en-US" dirty="0" smtClean="0"/>
              <a:t>Leverage</a:t>
            </a:r>
            <a:r>
              <a:rPr lang="en-US" baseline="0" dirty="0" smtClean="0"/>
              <a:t> HTTP: GET, POST, etc.</a:t>
            </a:r>
          </a:p>
          <a:p>
            <a:r>
              <a:rPr lang="en-US" dirty="0" smtClean="0"/>
              <a:t>Pre-defined operations</a:t>
            </a:r>
          </a:p>
          <a:p>
            <a:pPr lvl="1"/>
            <a:r>
              <a:rPr lang="en-US" dirty="0" smtClean="0"/>
              <a:t>Create, Read, Update, Delete</a:t>
            </a:r>
          </a:p>
          <a:p>
            <a:pPr lvl="1"/>
            <a:r>
              <a:rPr lang="en-US" dirty="0" smtClean="0"/>
              <a:t>Also: History, Read Version, Search, Updates, Validate, Conformance &amp; Batch</a:t>
            </a:r>
          </a:p>
          <a:p>
            <a:r>
              <a:rPr lang="en-US" dirty="0" smtClean="0"/>
              <a:t>Works best in environments where control resides on client side and trust relationship exists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60073690"/>
              </p:ext>
            </p:extLst>
          </p:nvPr>
        </p:nvGraphicFramePr>
        <p:xfrm>
          <a:off x="7092280" y="2420888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5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CDA</a:t>
            </a:r>
          </a:p>
          <a:p>
            <a:r>
              <a:rPr lang="en-US" dirty="0" smtClean="0"/>
              <a:t>Collection</a:t>
            </a:r>
            <a:r>
              <a:rPr lang="en-US" baseline="0" dirty="0" smtClean="0"/>
              <a:t> of resources bound together</a:t>
            </a:r>
          </a:p>
          <a:p>
            <a:pPr lvl="1"/>
            <a:r>
              <a:rPr lang="en-US" baseline="0" dirty="0" smtClean="0"/>
              <a:t>Root is a “Document” resource</a:t>
            </a:r>
          </a:p>
          <a:p>
            <a:pPr lvl="1"/>
            <a:r>
              <a:rPr lang="en-US" baseline="0" dirty="0" smtClean="0"/>
              <a:t>Just like CDA header</a:t>
            </a:r>
          </a:p>
          <a:p>
            <a:r>
              <a:rPr lang="en-US" baseline="0" dirty="0" smtClean="0"/>
              <a:t>Sent as an ATOM feed</a:t>
            </a:r>
          </a:p>
          <a:p>
            <a:r>
              <a:rPr lang="en-US" baseline="0" dirty="0" smtClean="0"/>
              <a:t>One context</a:t>
            </a:r>
          </a:p>
          <a:p>
            <a:r>
              <a:rPr lang="en-US" baseline="0" dirty="0" smtClean="0"/>
              <a:t>Can be signed, authenticated,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88113474"/>
              </p:ext>
            </p:extLst>
          </p:nvPr>
        </p:nvGraphicFramePr>
        <p:xfrm>
          <a:off x="7092280" y="2924944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46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v2 and v3 messaging</a:t>
            </a:r>
          </a:p>
          <a:p>
            <a:r>
              <a:rPr lang="en-US" dirty="0" smtClean="0"/>
              <a:t>Also a collection of resources as an ATOM feed</a:t>
            </a:r>
          </a:p>
          <a:p>
            <a:r>
              <a:rPr lang="en-US" dirty="0" smtClean="0"/>
              <a:t>Allows request/response behavior with bundles for both request and response</a:t>
            </a:r>
          </a:p>
          <a:p>
            <a:r>
              <a:rPr lang="en-US" dirty="0" smtClean="0"/>
              <a:t>Event-driven</a:t>
            </a:r>
          </a:p>
          <a:p>
            <a:pPr lvl="1"/>
            <a:r>
              <a:rPr lang="en-US" dirty="0" smtClean="0"/>
              <a:t>E.g. Send lab order, get back result</a:t>
            </a:r>
          </a:p>
          <a:p>
            <a:r>
              <a:rPr lang="en-US" dirty="0" smtClean="0"/>
              <a:t>Can be asynchronous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82020844"/>
              </p:ext>
            </p:extLst>
          </p:nvPr>
        </p:nvGraphicFramePr>
        <p:xfrm>
          <a:off x="7092280" y="4293096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53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 (in Atom or other formats)</a:t>
            </a:r>
          </a:p>
          <a:p>
            <a:pPr lvl="1"/>
            <a:r>
              <a:rPr lang="en-US" dirty="0" smtClean="0"/>
              <a:t>Use HTTP or use something else</a:t>
            </a:r>
          </a:p>
          <a:p>
            <a:pPr lvl="1"/>
            <a:r>
              <a:rPr lang="en-US" dirty="0" smtClean="0"/>
              <a:t>Only constraint is that you’re passing around FHIR resources in some shape or manner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644550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Regardless of paradigm</a:t>
            </a:r>
            <a:r>
              <a:rPr lang="en-US" sz="2600" baseline="0" dirty="0" smtClean="0"/>
              <a:t> </a:t>
            </a:r>
            <a:r>
              <a:rPr lang="en-US" sz="2600" b="1" baseline="0" dirty="0" smtClean="0"/>
              <a:t>the content is the same</a:t>
            </a:r>
            <a:endParaRPr lang="en-US" sz="2600" b="0" baseline="0" dirty="0" smtClean="0"/>
          </a:p>
          <a:p>
            <a:r>
              <a:rPr lang="en-US" sz="2600" b="0" baseline="0" dirty="0" smtClean="0"/>
              <a:t>This means it’s straight-forward to share content across paradigms</a:t>
            </a:r>
          </a:p>
          <a:p>
            <a:pPr lvl="1"/>
            <a:r>
              <a:rPr lang="en-US" sz="2600" dirty="0" smtClean="0"/>
              <a:t>E.g. Receive a lab result in a message.  Package it in a discharge</a:t>
            </a:r>
            <a:r>
              <a:rPr lang="en-US" sz="2600" baseline="0" dirty="0" smtClean="0"/>
              <a:t> summary document</a:t>
            </a:r>
          </a:p>
          <a:p>
            <a:pPr lvl="0"/>
            <a:r>
              <a:rPr lang="en-US" sz="2600" dirty="0" smtClean="0"/>
              <a:t>It also means constraints can be shared across paradigms</a:t>
            </a:r>
          </a:p>
          <a:p>
            <a:pPr lvl="1"/>
            <a:r>
              <a:rPr lang="en-US" sz="2600" dirty="0" smtClean="0"/>
              <a:t>E.g. Define a profile for Blood Pressure and use it on resources in messages, documents, REST and services</a:t>
            </a:r>
            <a:endParaRPr lang="en-CA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makes no assumptions about the architectural design of systems</a:t>
            </a:r>
          </a:p>
          <a:p>
            <a:pPr lvl="0"/>
            <a:r>
              <a:rPr lang="en-US" dirty="0" smtClean="0"/>
              <a:t>You can use it for</a:t>
            </a:r>
          </a:p>
          <a:p>
            <a:pPr lvl="1"/>
            <a:r>
              <a:rPr lang="en-US" dirty="0" smtClean="0"/>
              <a:t>Light or heavy</a:t>
            </a:r>
            <a:r>
              <a:rPr lang="en-US" baseline="0" dirty="0" smtClean="0"/>
              <a:t> c</a:t>
            </a:r>
            <a:r>
              <a:rPr lang="en-US" dirty="0" smtClean="0"/>
              <a:t>lients</a:t>
            </a:r>
          </a:p>
          <a:p>
            <a:pPr lvl="1"/>
            <a:r>
              <a:rPr lang="en-US" dirty="0" smtClean="0"/>
              <a:t>Central server or peer-to-peer</a:t>
            </a:r>
            <a:r>
              <a:rPr lang="en-US" baseline="0" dirty="0" smtClean="0"/>
              <a:t> sharing</a:t>
            </a:r>
          </a:p>
          <a:p>
            <a:pPr lvl="1"/>
            <a:r>
              <a:rPr lang="en-US" baseline="0" dirty="0" smtClean="0"/>
              <a:t>Push or pull</a:t>
            </a:r>
          </a:p>
          <a:p>
            <a:pPr lvl="1"/>
            <a:r>
              <a:rPr lang="en-US" dirty="0" smtClean="0"/>
              <a:t>Query</a:t>
            </a:r>
            <a:r>
              <a:rPr lang="en-US" baseline="0" dirty="0" smtClean="0"/>
              <a:t> or publish/subscribe</a:t>
            </a:r>
          </a:p>
          <a:p>
            <a:pPr lvl="1"/>
            <a:r>
              <a:rPr lang="en-US" baseline="0" dirty="0" smtClean="0"/>
              <a:t>Loosely coupled or tightly coupled environments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tabLst/>
              <a:defRPr/>
            </a:pPr>
            <a:r>
              <a:rPr lang="en-US" sz="2600" baseline="0" dirty="0" smtClean="0">
                <a:solidFill>
                  <a:schemeClr val="tx1"/>
                </a:solidFill>
                <a:effectLst/>
                <a:latin typeface="+mn-lt"/>
              </a:rPr>
              <a:t>With history tracking or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65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Resources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Smallest unit of transaction</a:t>
            </a:r>
          </a:p>
          <a:p>
            <a:pPr lvl="1"/>
            <a:r>
              <a:rPr lang="en-AU" dirty="0" smtClean="0"/>
              <a:t>“of interest” to healthcare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Segments</a:t>
            </a:r>
          </a:p>
          <a:p>
            <a:pPr lvl="1"/>
            <a:r>
              <a:rPr lang="en-AU" dirty="0" smtClean="0"/>
              <a:t>V3: Sort of like CMETs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Name:</a:t>
            </a:r>
            <a:r>
              <a:rPr lang="en-US" dirty="0" smtClean="0"/>
              <a:t> Lloyd McKenzie</a:t>
            </a:r>
          </a:p>
          <a:p>
            <a:r>
              <a:rPr lang="en-US" b="1" dirty="0" smtClean="0"/>
              <a:t>Company:</a:t>
            </a:r>
            <a:r>
              <a:rPr lang="en-US" dirty="0" smtClean="0"/>
              <a:t> Gordon Point Informatics (GPi)</a:t>
            </a:r>
          </a:p>
          <a:p>
            <a:r>
              <a:rPr lang="en-US" b="1" dirty="0" smtClean="0"/>
              <a:t>Background:</a:t>
            </a:r>
          </a:p>
          <a:p>
            <a:pPr lvl="1"/>
            <a:r>
              <a:rPr lang="en-US" dirty="0" smtClean="0"/>
              <a:t>Initial participant in FHIR core team</a:t>
            </a:r>
          </a:p>
          <a:p>
            <a:pPr lvl="1"/>
            <a:r>
              <a:rPr lang="en-US" dirty="0" smtClean="0"/>
              <a:t>Co-chair FHIR Management Group</a:t>
            </a:r>
          </a:p>
          <a:p>
            <a:pPr lvl="1"/>
            <a:r>
              <a:rPr lang="en-US" dirty="0" smtClean="0"/>
              <a:t>Co-chair HL7 Modeling &amp; Methodology</a:t>
            </a:r>
          </a:p>
          <a:p>
            <a:pPr lvl="1"/>
            <a:r>
              <a:rPr lang="en-US" dirty="0" smtClean="0"/>
              <a:t>Chair HL7 Canada Architecture &amp; Infrastructure</a:t>
            </a:r>
          </a:p>
          <a:p>
            <a:pPr lvl="1"/>
            <a:r>
              <a:rPr lang="en-US" dirty="0" smtClean="0"/>
              <a:t>Heavily involved in HL7 and healthcare exchange for last 14 years (v2, v3, CDA,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44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Resource?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Person, Patient, Organization, Facility, Coverage, Invoice</a:t>
            </a:r>
          </a:p>
          <a:p>
            <a:r>
              <a:rPr lang="en-US" dirty="0" smtClean="0"/>
              <a:t>Clinical Concepts</a:t>
            </a:r>
          </a:p>
          <a:p>
            <a:pPr lvl="1"/>
            <a:r>
              <a:rPr lang="en-US" dirty="0" smtClean="0"/>
              <a:t>Allergy, Problem, Family History, Care Plan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Document, Message, Profile, Conformance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Non-examples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Too small</a:t>
            </a:r>
          </a:p>
          <a:p>
            <a:r>
              <a:rPr lang="en-US" dirty="0" smtClean="0"/>
              <a:t>Electronic Health Record </a:t>
            </a:r>
          </a:p>
          <a:p>
            <a:pPr lvl="1"/>
            <a:r>
              <a:rPr lang="en-US" dirty="0" smtClean="0"/>
              <a:t>Too big</a:t>
            </a:r>
          </a:p>
          <a:p>
            <a:r>
              <a:rPr lang="en-US" dirty="0" smtClean="0"/>
              <a:t>Blood Pressure</a:t>
            </a:r>
          </a:p>
          <a:p>
            <a:pPr lvl="1"/>
            <a:r>
              <a:rPr lang="en-US" dirty="0" smtClean="0"/>
              <a:t>Too specific</a:t>
            </a:r>
          </a:p>
          <a:p>
            <a:r>
              <a:rPr lang="en-US" dirty="0" smtClean="0"/>
              <a:t>Intervention</a:t>
            </a:r>
          </a:p>
          <a:p>
            <a:pPr lvl="1"/>
            <a:r>
              <a:rPr lang="en-US" dirty="0" smtClean="0"/>
              <a:t>Too broad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3203848" y="5805264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100-150 total - ever</a:t>
            </a:r>
            <a:endParaRPr lang="en-CA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uiExpand="1" build="p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4695056" cy="592088"/>
          </a:xfrm>
        </p:spPr>
        <p:txBody>
          <a:bodyPr/>
          <a:lstStyle/>
          <a:p>
            <a:r>
              <a:rPr lang="en-AU" dirty="0" smtClean="0"/>
              <a:t>Resources have 3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11560" y="2492896"/>
            <a:ext cx="1800200" cy="187220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Defined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Structured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1560" y="4365104"/>
            <a:ext cx="1800200" cy="72008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Extensions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1560" y="5085184"/>
            <a:ext cx="1800200" cy="72008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Narrative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2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Person</a:t>
            </a:r>
            <a:endParaRPr lang="en-AU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89" y="1828800"/>
            <a:ext cx="5863822" cy="44799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43608" y="2060848"/>
            <a:ext cx="4248472" cy="252028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ounded Rectangle 8"/>
          <p:cNvSpPr/>
          <p:nvPr/>
        </p:nvSpPr>
        <p:spPr>
          <a:xfrm>
            <a:off x="1043608" y="4653136"/>
            <a:ext cx="4896544" cy="60168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ounded Rectangle 9"/>
          <p:cNvSpPr/>
          <p:nvPr/>
        </p:nvSpPr>
        <p:spPr>
          <a:xfrm>
            <a:off x="1034321" y="5301207"/>
            <a:ext cx="5832648" cy="7200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68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elements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Resources are defined as an XML structure based on desired wire syntax</a:t>
            </a:r>
          </a:p>
          <a:p>
            <a:pPr lvl="1"/>
            <a:r>
              <a:rPr lang="en-US" dirty="0" smtClean="0"/>
              <a:t>Hierarchy of elements</a:t>
            </a:r>
          </a:p>
          <a:p>
            <a:pPr lvl="1"/>
            <a:r>
              <a:rPr lang="en-US" dirty="0" smtClean="0"/>
              <a:t>Each element has</a:t>
            </a:r>
          </a:p>
          <a:p>
            <a:pPr lvl="2"/>
            <a:r>
              <a:rPr lang="en-US" dirty="0" smtClean="0"/>
              <a:t>Name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ither a datatype or nested elements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ardinality</a:t>
            </a:r>
          </a:p>
          <a:p>
            <a:pPr lvl="3"/>
            <a:r>
              <a:rPr lang="en-US" dirty="0" smtClean="0"/>
              <a:t>All collections are nested in a containing element</a:t>
            </a:r>
          </a:p>
          <a:p>
            <a:pPr lvl="2"/>
            <a:r>
              <a:rPr lang="en-US" dirty="0" smtClean="0"/>
              <a:t>Definition</a:t>
            </a:r>
          </a:p>
          <a:p>
            <a:pPr lvl="2"/>
            <a:r>
              <a:rPr lang="en-US" dirty="0" smtClean="0"/>
              <a:t>RIM mapping</a:t>
            </a:r>
          </a:p>
        </p:txBody>
      </p:sp>
    </p:spTree>
    <p:extLst>
      <p:ext uri="{BB962C8B-B14F-4D97-AF65-F5344CB8AC3E}">
        <p14:creationId xmlns:p14="http://schemas.microsoft.com/office/powerpoint/2010/main" val="33691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all about the resources . . 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4250657" y="3176791"/>
            <a:ext cx="1577975" cy="1901825"/>
            <a:chOff x="4250657" y="3176791"/>
            <a:chExt cx="1577975" cy="1901825"/>
          </a:xfrm>
        </p:grpSpPr>
        <p:pic>
          <p:nvPicPr>
            <p:cNvPr id="205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88732" y="333871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355976" y="3589094"/>
              <a:ext cx="10081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Lab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Report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2774" y="3284984"/>
            <a:ext cx="1577975" cy="1901825"/>
            <a:chOff x="812774" y="3284984"/>
            <a:chExt cx="1577975" cy="1901825"/>
          </a:xfrm>
        </p:grpSpPr>
        <p:pic>
          <p:nvPicPr>
            <p:cNvPr id="1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0849" y="3446909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59632" y="3738761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Person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267744" y="3284984"/>
            <a:ext cx="1901825" cy="1577975"/>
            <a:chOff x="2267744" y="3284984"/>
            <a:chExt cx="1901825" cy="1577975"/>
          </a:xfrm>
        </p:grpSpPr>
        <p:pic>
          <p:nvPicPr>
            <p:cNvPr id="14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67744" y="3284984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714600" y="3750941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Patient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86389" y="5013176"/>
            <a:ext cx="1901825" cy="1577975"/>
            <a:chOff x="3986389" y="5013176"/>
            <a:chExt cx="1901825" cy="1577975"/>
          </a:xfrm>
        </p:grpSpPr>
        <p:pic>
          <p:nvPicPr>
            <p:cNvPr id="1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389" y="501317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433245" y="5517232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Agent</a:t>
              </a:r>
            </a:p>
            <a:p>
              <a:endParaRPr lang="en-US" sz="1400" dirty="0" smtClean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5115" y="1724725"/>
            <a:ext cx="1901825" cy="1577975"/>
            <a:chOff x="3895115" y="1724725"/>
            <a:chExt cx="1901825" cy="1577975"/>
          </a:xfrm>
        </p:grpSpPr>
        <p:pic>
          <p:nvPicPr>
            <p:cNvPr id="17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95115" y="1724725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341971" y="2268741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Facility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78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Extensions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6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often problematic in existing HL7 specs</a:t>
            </a:r>
          </a:p>
          <a:p>
            <a:pPr lvl="1"/>
            <a:r>
              <a:rPr lang="en-US" dirty="0" smtClean="0"/>
              <a:t>Z-segments in v2</a:t>
            </a:r>
          </a:p>
          <a:p>
            <a:pPr lvl="2"/>
            <a:r>
              <a:rPr lang="en-US" dirty="0" smtClean="0"/>
              <a:t>What does this mean?</a:t>
            </a:r>
          </a:p>
          <a:p>
            <a:pPr lvl="3"/>
            <a:r>
              <a:rPr lang="en-US" dirty="0" smtClean="0">
                <a:latin typeface="Courier New" pitchFamily="49" charset="0"/>
                <a:cs typeface="Courier New" pitchFamily="49" charset="0"/>
              </a:rPr>
              <a:t>ZSB|20080117|Q^57|4.30^uL</a:t>
            </a:r>
          </a:p>
          <a:p>
            <a:pPr lvl="1"/>
            <a:r>
              <a:rPr lang="en-US" dirty="0" smtClean="0"/>
              <a:t>Foreign namespaces in CDA/V3</a:t>
            </a:r>
          </a:p>
          <a:p>
            <a:pPr lvl="2"/>
            <a:r>
              <a:rPr lang="en-US" dirty="0" smtClean="0"/>
              <a:t>Break schemas</a:t>
            </a:r>
            <a:endParaRPr lang="en-US" dirty="0"/>
          </a:p>
          <a:p>
            <a:r>
              <a:rPr lang="en-US" dirty="0" smtClean="0"/>
              <a:t>Simple choice – design for absolutely everything or allow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614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46574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without the pain…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built into the wire format</a:t>
            </a:r>
          </a:p>
          <a:p>
            <a:pPr lvl="1"/>
            <a:r>
              <a:rPr lang="en-US" dirty="0" smtClean="0"/>
              <a:t>All conformant systems can “handle” any possible extension - Just a bucket of “other stuff”</a:t>
            </a:r>
          </a:p>
          <a:p>
            <a:pPr lvl="0"/>
            <a:r>
              <a:rPr lang="en-US" dirty="0" smtClean="0"/>
              <a:t>Use mustUnderstand to flag extensions that “change things”</a:t>
            </a:r>
          </a:p>
          <a:p>
            <a:pPr lvl="0"/>
            <a:r>
              <a:rPr lang="en-US" dirty="0" smtClean="0"/>
              <a:t>Require formal definitions of extensions to be available in interoperability space</a:t>
            </a:r>
          </a:p>
          <a:p>
            <a:pPr lvl="0"/>
            <a:r>
              <a:rPr lang="en-US" dirty="0" smtClean="0"/>
              <a:t>Extensions rendered in human readable portion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8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FHIR Spec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(FHIR home)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3" y="260648"/>
            <a:ext cx="8595698" cy="550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164288" y="260648"/>
            <a:ext cx="165618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92080" y="3356992"/>
            <a:ext cx="309634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169226" y="4221088"/>
            <a:ext cx="4130965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169227" y="4725144"/>
            <a:ext cx="2114742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19" y="5665881"/>
            <a:ext cx="864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/>
                </a:solidFill>
              </a:rPr>
              <a:t>http://hl7.org/fhir</a:t>
            </a:r>
            <a:endParaRPr lang="en-CA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your background with HL7?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2? </a:t>
            </a:r>
            <a:r>
              <a:rPr lang="en-US" dirty="0"/>
              <a:t>v</a:t>
            </a:r>
            <a:r>
              <a:rPr lang="en-US" dirty="0" smtClean="0"/>
              <a:t>3? CDA? Brand new?</a:t>
            </a:r>
          </a:p>
          <a:p>
            <a:r>
              <a:rPr lang="en-US" dirty="0" smtClean="0"/>
              <a:t>What’s your role?</a:t>
            </a:r>
          </a:p>
          <a:p>
            <a:pPr lvl="1"/>
            <a:r>
              <a:rPr lang="en-US" dirty="0" smtClean="0"/>
              <a:t>Developer? Manager? Clinician? Other?</a:t>
            </a:r>
          </a:p>
          <a:p>
            <a:r>
              <a:rPr lang="en-US" dirty="0" smtClean="0"/>
              <a:t>What’s the single most important thing for you to get out of today’s course?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92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  <p:pic>
        <p:nvPicPr>
          <p:cNvPr id="3074" name="Picture 2" descr="Data Types Concept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56" y="1728936"/>
            <a:ext cx="531114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(cont’d)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Based on w3c schema and ISO data</a:t>
            </a:r>
            <a:r>
              <a:rPr lang="en-US" baseline="0" dirty="0" smtClean="0"/>
              <a:t> types</a:t>
            </a:r>
          </a:p>
          <a:p>
            <a:r>
              <a:rPr lang="en-US" baseline="0" dirty="0" smtClean="0"/>
              <a:t>Stick to the “80% rule” – only expose what most will use</a:t>
            </a:r>
          </a:p>
          <a:p>
            <a:r>
              <a:rPr lang="en-US" baseline="0" dirty="0" smtClean="0"/>
              <a:t>Data types can have extensions too</a:t>
            </a:r>
          </a:p>
        </p:txBody>
      </p:sp>
      <p:pic>
        <p:nvPicPr>
          <p:cNvPr id="5122" name="Picture 2" descr="Primitiv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5524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74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ISO</a:t>
            </a:r>
          </a:p>
          <a:p>
            <a:pPr lvl="1"/>
            <a:r>
              <a:rPr lang="en-US" dirty="0" smtClean="0"/>
              <a:t>Code, code system, code system name, code system version, value set id, value set version, coding rationale, updateMode, flavorId, nullFlavor, controlAct root &amp; extension, validTime low and high</a:t>
            </a:r>
          </a:p>
          <a:p>
            <a:pPr lvl="1"/>
            <a:r>
              <a:rPr lang="en-US" dirty="0" smtClean="0"/>
              <a:t>displayName with language and translations</a:t>
            </a:r>
          </a:p>
          <a:p>
            <a:pPr lvl="1"/>
            <a:r>
              <a:rPr lang="en-US" dirty="0" smtClean="0"/>
              <a:t>originalText with mediaType, language, compression, integrityCheck, thumbnail, description, translations, reference (can be text, video, whatever)</a:t>
            </a:r>
          </a:p>
          <a:p>
            <a:pPr lvl="1"/>
            <a:r>
              <a:rPr lang="en-US" dirty="0" smtClean="0"/>
              <a:t>Translations (most of same info as code)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93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FHIR</a:t>
            </a:r>
          </a:p>
          <a:p>
            <a:pPr lvl="1"/>
            <a:r>
              <a:rPr lang="en-US" b="1" dirty="0" smtClean="0"/>
              <a:t>Code</a:t>
            </a:r>
            <a:r>
              <a:rPr lang="en-US" dirty="0" smtClean="0"/>
              <a:t>, </a:t>
            </a:r>
            <a:r>
              <a:rPr lang="en-US" b="1" dirty="0" smtClean="0"/>
              <a:t>code system</a:t>
            </a:r>
            <a:r>
              <a:rPr lang="en-US" dirty="0" smtClean="0"/>
              <a:t>, </a:t>
            </a:r>
            <a:r>
              <a:rPr lang="en-US" strike="sngStrike" dirty="0" smtClean="0">
                <a:solidFill>
                  <a:srgbClr val="FF0000"/>
                </a:solidFill>
              </a:rPr>
              <a:t>code system name, code system version, value set id, value set version coding rationale, updateMode, flavorId, nullFlavor, controlAct root &amp; extension, validTime low and high</a:t>
            </a:r>
          </a:p>
          <a:p>
            <a:pPr lvl="1"/>
            <a:r>
              <a:rPr lang="en-US" b="1" dirty="0" smtClean="0"/>
              <a:t>displayName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language and translations</a:t>
            </a:r>
          </a:p>
          <a:p>
            <a:pPr lvl="1"/>
            <a:r>
              <a:rPr lang="en-US" b="1" dirty="0" smtClean="0"/>
              <a:t>originalText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mediaType, language, compression, integrityCheck, thumbnail, description, translations, reference</a:t>
            </a:r>
            <a:r>
              <a:rPr lang="en-US" dirty="0" smtClean="0"/>
              <a:t> (can be </a:t>
            </a:r>
            <a:r>
              <a:rPr lang="en-US" b="1" dirty="0" smtClean="0"/>
              <a:t>text</a:t>
            </a:r>
            <a:r>
              <a:rPr lang="en-US" strike="sngStrike" dirty="0" smtClean="0">
                <a:solidFill>
                  <a:srgbClr val="FF0000"/>
                </a:solidFill>
              </a:rPr>
              <a:t>, video, whatever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Translations</a:t>
            </a:r>
            <a:r>
              <a:rPr lang="en-US" dirty="0" smtClean="0"/>
              <a:t> (most of same info as code)</a:t>
            </a:r>
          </a:p>
          <a:p>
            <a:pPr lvl="1"/>
            <a:r>
              <a:rPr lang="en-US" b="1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74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for coded data of varying complexity</a:t>
            </a:r>
          </a:p>
          <a:p>
            <a:r>
              <a:rPr lang="en-US" baseline="0" dirty="0" smtClean="0"/>
              <a:t>Some codes defined as part of resource, others referenced from external vocabularies</a:t>
            </a:r>
          </a:p>
          <a:p>
            <a:pPr lvl="1"/>
            <a:r>
              <a:rPr lang="en-US" baseline="0" dirty="0" smtClean="0"/>
              <a:t>LOINC, SNOMED, UCUM, etc.</a:t>
            </a:r>
          </a:p>
          <a:p>
            <a:pPr lvl="0"/>
            <a:r>
              <a:rPr lang="en-US" dirty="0" smtClean="0"/>
              <a:t>Recognition some</a:t>
            </a:r>
            <a:r>
              <a:rPr lang="en-US" baseline="0" dirty="0" smtClean="0"/>
              <a:t> will differ by implementation space</a:t>
            </a:r>
          </a:p>
          <a:p>
            <a:pPr lvl="0"/>
            <a:r>
              <a:rPr lang="en-US" baseline="0" dirty="0" smtClean="0"/>
              <a:t>Can use Value Set resource to define more complex code lists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19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FHIR Document</a:t>
            </a:r>
            <a:endParaRPr lang="en-US" dirty="0" smtClean="0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499992" y="1828800"/>
            <a:ext cx="4263008" cy="4480520"/>
          </a:xfrm>
        </p:spPr>
        <p:txBody>
          <a:bodyPr/>
          <a:lstStyle/>
          <a:p>
            <a:r>
              <a:rPr lang="en-US" sz="2800" dirty="0" smtClean="0"/>
              <a:t>A point in time collection of resources</a:t>
            </a:r>
          </a:p>
          <a:p>
            <a:r>
              <a:rPr lang="en-US" sz="2800" dirty="0" smtClean="0"/>
              <a:t>Can be a </a:t>
            </a:r>
            <a:r>
              <a:rPr lang="ja-JP" altLang="en-US" sz="2800" dirty="0" smtClean="0"/>
              <a:t>‘</a:t>
            </a:r>
            <a:r>
              <a:rPr lang="en-US" sz="2800" dirty="0" smtClean="0"/>
              <a:t>stand alone</a:t>
            </a:r>
            <a:r>
              <a:rPr lang="ja-JP" altLang="en-US" sz="2800" dirty="0" smtClean="0"/>
              <a:t>’</a:t>
            </a:r>
            <a:r>
              <a:rPr lang="en-US" sz="2800" dirty="0" smtClean="0"/>
              <a:t> document (like CDA) or a aggregated resource type (often profiled)</a:t>
            </a:r>
          </a:p>
          <a:p>
            <a:r>
              <a:rPr lang="ja-JP" altLang="en-US" sz="2800" dirty="0" smtClean="0"/>
              <a:t>‘</a:t>
            </a:r>
            <a:r>
              <a:rPr lang="en-US" sz="2800" dirty="0" smtClean="0"/>
              <a:t>child</a:t>
            </a:r>
            <a:r>
              <a:rPr lang="ja-JP" altLang="en-US" sz="2800" dirty="0" smtClean="0"/>
              <a:t>’</a:t>
            </a:r>
            <a:r>
              <a:rPr lang="en-US" sz="2800" dirty="0" smtClean="0"/>
              <a:t> resources are like CDA sections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D9570176-4252-E04E-ABE3-F5AE690C57AF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397570" y="1979952"/>
            <a:ext cx="3887787" cy="2952750"/>
            <a:chOff x="0" y="0"/>
            <a:chExt cx="2449" cy="1859"/>
          </a:xfrm>
        </p:grpSpPr>
        <p:sp>
          <p:nvSpPr>
            <p:cNvPr id="36866" name="AutoShape 2"/>
            <p:cNvSpPr>
              <a:spLocks/>
            </p:cNvSpPr>
            <p:nvPr/>
          </p:nvSpPr>
          <p:spPr bwMode="auto">
            <a:xfrm>
              <a:off x="0" y="0"/>
              <a:ext cx="2449" cy="1859"/>
            </a:xfrm>
            <a:prstGeom prst="roundRect">
              <a:avLst>
                <a:gd name="adj" fmla="val 16667"/>
              </a:avLst>
            </a:prstGeom>
            <a:solidFill>
              <a:srgbClr val="E9CBC3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5" name="Rectangle 3"/>
            <p:cNvSpPr>
              <a:spLocks/>
            </p:cNvSpPr>
            <p:nvPr/>
          </p:nvSpPr>
          <p:spPr bwMode="auto">
            <a:xfrm>
              <a:off x="92" y="90"/>
              <a:ext cx="226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Atom</a:t>
              </a:r>
            </a:p>
          </p:txBody>
        </p:sp>
      </p:grpSp>
      <p:grpSp>
        <p:nvGrpSpPr>
          <p:cNvPr id="37894" name="Group 9"/>
          <p:cNvGrpSpPr>
            <a:grpSpLocks/>
          </p:cNvGrpSpPr>
          <p:nvPr/>
        </p:nvGrpSpPr>
        <p:grpSpPr bwMode="auto">
          <a:xfrm>
            <a:off x="1405632" y="3427752"/>
            <a:ext cx="2592388" cy="649288"/>
            <a:chOff x="0" y="0"/>
            <a:chExt cx="1632" cy="408"/>
          </a:xfrm>
        </p:grpSpPr>
        <p:sp>
          <p:nvSpPr>
            <p:cNvPr id="36871" name="AutoShape 7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3" name="Rectangle 8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1</a:t>
              </a:r>
            </a:p>
          </p:txBody>
        </p:sp>
      </p:grpSp>
      <p:grpSp>
        <p:nvGrpSpPr>
          <p:cNvPr id="37895" name="Group 12"/>
          <p:cNvGrpSpPr>
            <a:grpSpLocks/>
          </p:cNvGrpSpPr>
          <p:nvPr/>
        </p:nvGrpSpPr>
        <p:grpSpPr bwMode="auto">
          <a:xfrm>
            <a:off x="1405632" y="4207215"/>
            <a:ext cx="2592388" cy="649287"/>
            <a:chOff x="0" y="0"/>
            <a:chExt cx="1632" cy="408"/>
          </a:xfrm>
        </p:grpSpPr>
        <p:sp>
          <p:nvSpPr>
            <p:cNvPr id="36874" name="AutoShape 10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1" name="Rectangle 11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2</a:t>
              </a:r>
            </a:p>
          </p:txBody>
        </p:sp>
      </p:grpSp>
      <p:sp>
        <p:nvSpPr>
          <p:cNvPr id="36877" name="Rectangle 13"/>
          <p:cNvSpPr>
            <a:spLocks/>
          </p:cNvSpPr>
          <p:nvPr/>
        </p:nvSpPr>
        <p:spPr bwMode="auto">
          <a:xfrm>
            <a:off x="707132" y="2454615"/>
            <a:ext cx="3251200" cy="774700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8100" tIns="38100" rIns="38100" bIns="38100" anchor="ctr"/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Document </a:t>
            </a:r>
            <a:r>
              <a:rPr 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Resource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6879" name="AutoShape 15"/>
          <p:cNvSpPr>
            <a:spLocks/>
          </p:cNvSpPr>
          <p:nvPr/>
        </p:nvSpPr>
        <p:spPr bwMode="auto">
          <a:xfrm rot="16200000" flipH="1">
            <a:off x="980182" y="3438865"/>
            <a:ext cx="635000" cy="2159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6880" name="AutoShape 16"/>
          <p:cNvSpPr>
            <a:spLocks/>
          </p:cNvSpPr>
          <p:nvPr/>
        </p:nvSpPr>
        <p:spPr bwMode="auto">
          <a:xfrm rot="16200000" flipH="1">
            <a:off x="514251" y="3614283"/>
            <a:ext cx="1277937" cy="508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FHIR Message</a:t>
            </a:r>
            <a:endParaRPr lang="en-US" dirty="0" smtClean="0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283322" y="1828800"/>
            <a:ext cx="4479677" cy="4480520"/>
          </a:xfrm>
        </p:spPr>
        <p:txBody>
          <a:bodyPr/>
          <a:lstStyle/>
          <a:p>
            <a:r>
              <a:rPr lang="en-US" sz="2000" dirty="0" smtClean="0">
                <a:sym typeface="Gill Sans MT" charset="0"/>
              </a:rPr>
              <a:t>Collection of resources sent as a result of some real-world event intended to accomplish a particular purpose </a:t>
            </a:r>
          </a:p>
          <a:p>
            <a:r>
              <a:rPr lang="en-US" sz="2000" dirty="0" smtClean="0">
                <a:sym typeface="Gill Sans MT" charset="0"/>
              </a:rPr>
              <a:t>Event Codes &amp; Definitions, like HL7 v2 </a:t>
            </a:r>
          </a:p>
          <a:p>
            <a:r>
              <a:rPr lang="en-US" sz="2000" dirty="0" smtClean="0">
                <a:sym typeface="Gill Sans MT" charset="0"/>
              </a:rPr>
              <a:t>V2 segments broadly map to resources</a:t>
            </a:r>
          </a:p>
          <a:p>
            <a:r>
              <a:rPr lang="en-US" sz="2000" dirty="0" smtClean="0">
                <a:sym typeface="Gill Sans MT" charset="0"/>
              </a:rPr>
              <a:t>Includes a </a:t>
            </a:r>
            <a:r>
              <a:rPr lang="ja-JP" altLang="en-US" sz="2000" dirty="0" smtClean="0">
                <a:sym typeface="Gill Sans MT" charset="0"/>
              </a:rPr>
              <a:t>“</a:t>
            </a:r>
            <a:r>
              <a:rPr lang="en-US" sz="2000" dirty="0" smtClean="0">
                <a:sym typeface="Gill Sans MT" charset="0"/>
              </a:rPr>
              <a:t>Message</a:t>
            </a:r>
            <a:r>
              <a:rPr lang="ja-JP" altLang="en-US" sz="2000" dirty="0" smtClean="0">
                <a:sym typeface="Gill Sans MT" charset="0"/>
              </a:rPr>
              <a:t>”</a:t>
            </a:r>
            <a:r>
              <a:rPr lang="en-US" sz="2000" dirty="0" smtClean="0">
                <a:sym typeface="Gill Sans MT" charset="0"/>
              </a:rPr>
              <a:t> resource, similar in purpose to Message wrapper and MSH segment</a:t>
            </a:r>
          </a:p>
          <a:p>
            <a:r>
              <a:rPr lang="en-US" sz="2000" dirty="0" smtClean="0">
                <a:sym typeface="Gill Sans MT" charset="0"/>
              </a:rPr>
              <a:t>May have associated behavior</a:t>
            </a:r>
          </a:p>
          <a:p>
            <a:r>
              <a:rPr lang="en-US" sz="2000" dirty="0" smtClean="0">
                <a:sym typeface="Gill Sans MT" charset="0"/>
              </a:rPr>
              <a:t>Can be conveyed via MLLP,  SOAP or other means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21058C90-8180-FB4C-A4EE-A645CD610022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95536" y="1988418"/>
            <a:ext cx="3887787" cy="2952750"/>
            <a:chOff x="395536" y="1916410"/>
            <a:chExt cx="3887787" cy="2952750"/>
          </a:xfrm>
        </p:grpSpPr>
        <p:grpSp>
          <p:nvGrpSpPr>
            <p:cNvPr id="2" name="Group 1"/>
            <p:cNvGrpSpPr/>
            <p:nvPr/>
          </p:nvGrpSpPr>
          <p:grpSpPr>
            <a:xfrm>
              <a:off x="395536" y="1916410"/>
              <a:ext cx="3887787" cy="2952750"/>
              <a:chOff x="395536" y="1700808"/>
              <a:chExt cx="3887787" cy="2952750"/>
            </a:xfrm>
          </p:grpSpPr>
          <p:grpSp>
            <p:nvGrpSpPr>
              <p:cNvPr id="39939" name="Group 4"/>
              <p:cNvGrpSpPr>
                <a:grpSpLocks/>
              </p:cNvGrpSpPr>
              <p:nvPr/>
            </p:nvGrpSpPr>
            <p:grpSpPr bwMode="auto">
              <a:xfrm>
                <a:off x="395536" y="1700808"/>
                <a:ext cx="3887787" cy="2952750"/>
                <a:chOff x="0" y="0"/>
                <a:chExt cx="2449" cy="1859"/>
              </a:xfrm>
            </p:grpSpPr>
            <p:sp>
              <p:nvSpPr>
                <p:cNvPr id="38914" name="AutoShape 2"/>
                <p:cNvSpPr>
                  <a:spLocks/>
                </p:cNvSpPr>
                <p:nvPr/>
              </p:nvSpPr>
              <p:spPr bwMode="auto">
                <a:xfrm>
                  <a:off x="0" y="0"/>
                  <a:ext cx="2449" cy="185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9CBC3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53" name="Rectangle 3"/>
                <p:cNvSpPr>
                  <a:spLocks/>
                </p:cNvSpPr>
                <p:nvPr/>
              </p:nvSpPr>
              <p:spPr bwMode="auto">
                <a:xfrm>
                  <a:off x="92" y="90"/>
                  <a:ext cx="2264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/>
                <a:lstStyle/>
                <a:p>
                  <a:r>
                    <a:rPr lang="en-US" sz="180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Atom</a:t>
                  </a:r>
                </a:p>
              </p:txBody>
            </p:sp>
          </p:grpSp>
          <p:grpSp>
            <p:nvGrpSpPr>
              <p:cNvPr id="39942" name="Group 9"/>
              <p:cNvGrpSpPr>
                <a:grpSpLocks/>
              </p:cNvGrpSpPr>
              <p:nvPr/>
            </p:nvGrpSpPr>
            <p:grpSpPr bwMode="auto">
              <a:xfrm>
                <a:off x="1403598" y="3192463"/>
                <a:ext cx="2592388" cy="649288"/>
                <a:chOff x="0" y="0"/>
                <a:chExt cx="1632" cy="408"/>
              </a:xfrm>
            </p:grpSpPr>
            <p:sp>
              <p:nvSpPr>
                <p:cNvPr id="38919" name="AutoShape 7"/>
                <p:cNvSpPr>
                  <a:spLocks/>
                </p:cNvSpPr>
                <p:nvPr/>
              </p:nvSpPr>
              <p:spPr bwMode="auto">
                <a:xfrm>
                  <a:off x="0" y="0"/>
                  <a:ext cx="1632" cy="4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EF0CD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51" name="Rectangle 8"/>
                <p:cNvSpPr>
                  <a:spLocks/>
                </p:cNvSpPr>
                <p:nvPr/>
              </p:nvSpPr>
              <p:spPr bwMode="auto">
                <a:xfrm>
                  <a:off x="20" y="92"/>
                  <a:ext cx="1592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r>
                    <a:rPr lang="en-US" sz="1800" dirty="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Resource 1</a:t>
                  </a:r>
                </a:p>
              </p:txBody>
            </p:sp>
          </p:grpSp>
          <p:grpSp>
            <p:nvGrpSpPr>
              <p:cNvPr id="39943" name="Group 12"/>
              <p:cNvGrpSpPr>
                <a:grpSpLocks/>
              </p:cNvGrpSpPr>
              <p:nvPr/>
            </p:nvGrpSpPr>
            <p:grpSpPr bwMode="auto">
              <a:xfrm>
                <a:off x="1403598" y="3971926"/>
                <a:ext cx="2592388" cy="649287"/>
                <a:chOff x="0" y="0"/>
                <a:chExt cx="1632" cy="408"/>
              </a:xfrm>
            </p:grpSpPr>
            <p:sp>
              <p:nvSpPr>
                <p:cNvPr id="38922" name="AutoShape 10"/>
                <p:cNvSpPr>
                  <a:spLocks/>
                </p:cNvSpPr>
                <p:nvPr/>
              </p:nvSpPr>
              <p:spPr bwMode="auto">
                <a:xfrm>
                  <a:off x="0" y="0"/>
                  <a:ext cx="1632" cy="4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EF0CD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49" name="Rectangle 11"/>
                <p:cNvSpPr>
                  <a:spLocks/>
                </p:cNvSpPr>
                <p:nvPr/>
              </p:nvSpPr>
              <p:spPr bwMode="auto">
                <a:xfrm>
                  <a:off x="20" y="92"/>
                  <a:ext cx="1592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r>
                    <a:rPr lang="en-US" sz="180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Resource 2</a:t>
                  </a:r>
                </a:p>
              </p:txBody>
            </p:sp>
          </p:grpSp>
          <p:sp>
            <p:nvSpPr>
              <p:cNvPr id="38925" name="Rectangle 13"/>
              <p:cNvSpPr>
                <a:spLocks/>
              </p:cNvSpPr>
              <p:nvPr/>
            </p:nvSpPr>
            <p:spPr bwMode="auto">
              <a:xfrm>
                <a:off x="705098" y="2181226"/>
                <a:ext cx="3251200" cy="774700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8100" tIns="38100" rIns="38100" bIns="38100" anchor="ctr"/>
              <a:lstStyle/>
              <a:p>
                <a:pPr>
                  <a:defRPr/>
                </a:pPr>
                <a:r>
                  <a:rPr lang="en-US" sz="18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Message </a:t>
                </a:r>
                <a:r>
                  <a:rPr lang="en-US" sz="18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Resource</a:t>
                </a:r>
                <a:endParaRPr lang="en-US" sz="4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</p:grpSp>
        <p:sp>
          <p:nvSpPr>
            <p:cNvPr id="38927" name="AutoShape 15"/>
            <p:cNvSpPr>
              <a:spLocks/>
            </p:cNvSpPr>
            <p:nvPr/>
          </p:nvSpPr>
          <p:spPr bwMode="auto">
            <a:xfrm rot="16200000" flipH="1">
              <a:off x="978148" y="3385366"/>
              <a:ext cx="635000" cy="2159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928" name="AutoShape 16"/>
            <p:cNvSpPr>
              <a:spLocks/>
            </p:cNvSpPr>
            <p:nvPr/>
          </p:nvSpPr>
          <p:spPr bwMode="auto">
            <a:xfrm rot="16200000" flipH="1">
              <a:off x="493961" y="3579041"/>
              <a:ext cx="1314450" cy="5080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22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constraints and extensions on one or more resources</a:t>
            </a:r>
          </a:p>
          <a:p>
            <a:r>
              <a:rPr lang="en-US" dirty="0" smtClean="0"/>
              <a:t>May also define new extensions search terms, new messaging events, etc.</a:t>
            </a:r>
          </a:p>
          <a:p>
            <a:r>
              <a:rPr lang="en-US" dirty="0" smtClean="0"/>
              <a:t>Subsumes:</a:t>
            </a:r>
            <a:r>
              <a:rPr lang="en-US" baseline="0" dirty="0" smtClean="0"/>
              <a:t> </a:t>
            </a:r>
            <a:r>
              <a:rPr lang="en-US" dirty="0" smtClean="0"/>
              <a:t>template, implementation profile,</a:t>
            </a:r>
            <a:r>
              <a:rPr lang="en-US" baseline="0" dirty="0" smtClean="0"/>
              <a:t> DCM (Detailed Clinical Model)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Looks an awful lot like the definition of the resources themselves</a:t>
            </a:r>
          </a:p>
          <a:p>
            <a:pPr lvl="1"/>
            <a:r>
              <a:rPr lang="en-US" dirty="0" smtClean="0"/>
              <a:t>You can download profile XML for all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36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(cont’d)</a:t>
            </a:r>
            <a:endParaRPr lang="en-CA" dirty="0"/>
          </a:p>
        </p:txBody>
      </p:sp>
      <p:pic>
        <p:nvPicPr>
          <p:cNvPr id="6146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t="6362" r="3538" b="2836"/>
          <a:stretch/>
        </p:blipFill>
        <p:spPr bwMode="auto">
          <a:xfrm>
            <a:off x="333153" y="279004"/>
            <a:ext cx="8480984" cy="62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6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There’s a resource for documenting conformance to FHIR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367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should:</a:t>
            </a:r>
          </a:p>
          <a:p>
            <a:pPr lvl="1"/>
            <a:r>
              <a:rPr lang="en-US" dirty="0" smtClean="0"/>
              <a:t>Be able to explain what FHIR is to others in your organization</a:t>
            </a:r>
          </a:p>
          <a:p>
            <a:pPr lvl="1"/>
            <a:r>
              <a:rPr lang="en-US" dirty="0" smtClean="0"/>
              <a:t>Know where FHIR fits in the broader healthcare landscape, including other HL7 specifications</a:t>
            </a:r>
          </a:p>
          <a:p>
            <a:pPr lvl="1"/>
            <a:r>
              <a:rPr lang="en-US" dirty="0" smtClean="0"/>
              <a:t>Be equipped to help your organization determine if, when, where and how you might use FHIR</a:t>
            </a:r>
          </a:p>
          <a:p>
            <a:pPr lvl="1"/>
            <a:r>
              <a:rPr lang="en-US" dirty="0" smtClean="0"/>
              <a:t>Know how to approach the FHIR specification to find out what more you need to know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04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 (cont’d)</a:t>
            </a:r>
            <a:endParaRPr lang="en-CA" dirty="0"/>
          </a:p>
        </p:txBody>
      </p:sp>
      <p:pic>
        <p:nvPicPr>
          <p:cNvPr id="7170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5785" r="4489" b="2596"/>
          <a:stretch/>
        </p:blipFill>
        <p:spPr bwMode="auto">
          <a:xfrm>
            <a:off x="1547664" y="289523"/>
            <a:ext cx="6088071" cy="6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92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representations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Each resource is published with several views covering different aspects</a:t>
            </a:r>
          </a:p>
          <a:p>
            <a:pPr lvl="1"/>
            <a:r>
              <a:rPr lang="en-US" sz="2000" dirty="0" smtClean="0"/>
              <a:t>UML diagram</a:t>
            </a:r>
          </a:p>
          <a:p>
            <a:pPr lvl="1"/>
            <a:r>
              <a:rPr lang="en-US" sz="2000" dirty="0" smtClean="0"/>
              <a:t>Simple pseudo-XML syntax</a:t>
            </a:r>
          </a:p>
          <a:p>
            <a:pPr lvl="1"/>
            <a:r>
              <a:rPr lang="en-US" sz="2000" dirty="0" smtClean="0"/>
              <a:t>Vocabulary bindings</a:t>
            </a:r>
          </a:p>
          <a:p>
            <a:pPr lvl="1"/>
            <a:r>
              <a:rPr lang="en-US" sz="2000" dirty="0" smtClean="0"/>
              <a:t>Notes</a:t>
            </a:r>
          </a:p>
          <a:p>
            <a:pPr lvl="1"/>
            <a:r>
              <a:rPr lang="en-US" sz="2000" dirty="0" smtClean="0"/>
              <a:t>Search Criteria</a:t>
            </a:r>
          </a:p>
          <a:p>
            <a:pPr lvl="1"/>
            <a:r>
              <a:rPr lang="en-US" sz="2000" dirty="0" smtClean="0"/>
              <a:t>Data dictionary</a:t>
            </a:r>
          </a:p>
          <a:p>
            <a:pPr lvl="1"/>
            <a:r>
              <a:rPr lang="en-US" sz="2000" dirty="0" smtClean="0"/>
              <a:t>Example instance</a:t>
            </a:r>
          </a:p>
          <a:p>
            <a:pPr lvl="1"/>
            <a:r>
              <a:rPr lang="en-US" sz="2000" dirty="0" smtClean="0"/>
              <a:t>Schema + Schematron</a:t>
            </a:r>
          </a:p>
          <a:p>
            <a:pPr lvl="1"/>
            <a:r>
              <a:rPr lang="en-US" sz="2000" dirty="0" smtClean="0"/>
              <a:t>RDF, XMI, etc. to come</a:t>
            </a:r>
          </a:p>
        </p:txBody>
      </p:sp>
    </p:spTree>
    <p:extLst>
      <p:ext uri="{BB962C8B-B14F-4D97-AF65-F5344CB8AC3E}">
        <p14:creationId xmlns:p14="http://schemas.microsoft.com/office/powerpoint/2010/main" val="33343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(FHIR person)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2" y="252716"/>
            <a:ext cx="7589106" cy="627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837074" y="548680"/>
            <a:ext cx="1008112" cy="13681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6" y="1638425"/>
            <a:ext cx="795530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5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1" y="1844824"/>
            <a:ext cx="8004423" cy="326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5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001228" cy="289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29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962900" cy="536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3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5" y="548680"/>
            <a:ext cx="6999287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2" t="6136" r="43669" b="34795"/>
          <a:stretch/>
        </p:blipFill>
        <p:spPr bwMode="auto">
          <a:xfrm>
            <a:off x="251520" y="1700808"/>
            <a:ext cx="781809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1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poke around the spec . . 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75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FHIR?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FHIR compare?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85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</a:t>
            </a:r>
            <a:r>
              <a:rPr lang="en-US" baseline="0" dirty="0" smtClean="0"/>
              <a:t>ire syntax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7284" y="1971162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Character-delimited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built-in parsers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to read/debug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Few off-the-shelf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not visible in instance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1740" y="1971163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XML with fixed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Language-supported parsers &amp;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Complex nesting &amp; naming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vary from clear to obtuse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7284" y="4266204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XML with fixed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Language-supported parsers &amp;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Complex nesting &amp; naming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vary from clear to obtuse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85405" y="4266205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XML &amp; JSON with fixed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Language-supported parsers &amp;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Simple structure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clear in instance</a:t>
            </a:r>
          </a:p>
        </p:txBody>
      </p:sp>
      <p:pic>
        <p:nvPicPr>
          <p:cNvPr id="8195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0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386660"/>
            <a:ext cx="35504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Messaging only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Documents as blobs in an OBX segment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109664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 only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external infrastructure allows sort of treating like messages or services, but not well-suited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127707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Primarily messaging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Supports documents (CDA and other)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Sometimes used in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Frequently no wire compatibility between paradigm representations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543205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Supports REST, Message, Document and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Wire format (and profiles) consistent across paradigms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29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03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Implementer</a:t>
            </a:r>
            <a:r>
              <a:rPr lang="en-US" baseline="0" dirty="0" smtClean="0"/>
              <a:t> support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248161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examples, not necessarily valid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Good industry support from 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engines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6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examples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Discussion groups available, though often design rather than implementation-focused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tooling, not yet robust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testing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connectathons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404705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Few, if any examples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at Int’l level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Minimal tooling support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Implementation varies significantly by jurisdiction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266207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Lots of examples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Reference implementations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Public validation servers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Generated APIs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Connectathons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10" y="4085583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0" y="1742739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85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Directly interoperable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832664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Significant configuration or interface engines required for interoperability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Must be profiled to be reasonably implemented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Few standard profiles available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6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 specification too complex to implement directly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Popular templates such as CCDA are largely interoperable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Human-to-human interoperability provided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127707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Int’l specs generally require significant profiling for use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Profiling often done as re-design without wire compatibility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Little direct uptake of int’l specs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127708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Useful clinical interoperability out-of-the-box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Human-to-human interoperability provided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don’t block interoperability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9" y="4092894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4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Extensibility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109663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Z-segments allow extension, but only link to extended content is positional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extensions to data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are opaque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4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Extension via foreign namespace or special attribute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Semantics usually, not always, conveyed by element name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Extensions break schemas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127707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 via foreign namespace or special attribute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usually, not always, conveyed by element name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break schemas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543204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built into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formally defined accessible online and re-usable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8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Human Readability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971164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consistent syntax for human readability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Can be provided by site-specific agreement using (abusing?) NTE, OBX or Z-segments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525161"/>
            <a:ext cx="35504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 readability a required part of specification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404705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Not generally designed with human readability in mind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Can be supported if designers accommodate it or extensions used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820203"/>
            <a:ext cx="35504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 readability a required part of specification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71" y="4085583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95" y="1670222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58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Robust Semantics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832665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formal data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Inconsistencies in data representation and granularity between segments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come from definitions with varying levels of quality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6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Formal data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Fixed in time to old version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Limited semantic expressiveness in some situations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(May be addressed in new version)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820202"/>
            <a:ext cx="35504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Formal data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Fully expressive of semantics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404706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Full mapping to formal data model where relevant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May map to multiple reference models (e.g. RIM + OpenEHR)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6" y="4003894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9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if FHIR’s so great, why would we do anything else?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513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Market Share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109663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 facto standard for in-institution communication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in many countries for cross-institution communication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109664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High market penetration, particularly of CCD and CCDA variants due to meaningful use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Significant on-going 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543204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Mandated use in a few jurisdictions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Little uptake outside of those mandates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958702"/>
            <a:ext cx="35504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None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29" y="4099748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146" y="167867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9" y="167867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An instigator of bad puns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is the hottest thing since . . .</a:t>
            </a:r>
          </a:p>
          <a:p>
            <a:r>
              <a:rPr lang="en-US" dirty="0" smtClean="0"/>
              <a:t>This spec is spreading like . . .</a:t>
            </a:r>
          </a:p>
          <a:p>
            <a:r>
              <a:rPr lang="en-US" dirty="0" smtClean="0"/>
              <a:t>Committee X is really on FHIR</a:t>
            </a:r>
          </a:p>
          <a:p>
            <a:r>
              <a:rPr lang="en-US" dirty="0" smtClean="0"/>
              <a:t>Feel free to come up with your own</a:t>
            </a:r>
          </a:p>
          <a:p>
            <a:pPr lvl="1"/>
            <a:r>
              <a:rPr lang="en-US" dirty="0" smtClean="0"/>
              <a:t>(but please, not here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1026" name="Picture 2" descr="C:\Users\office\AppData\Local\Microsoft\Windows\Temporary Internet Files\Content.IE5\NXP59YGH\MP900400016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97152"/>
            <a:ext cx="7704856" cy="17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Maturity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832665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use for over 25 years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Broadly supported by industry tools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Now on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Familiarity with both capabilities and limitations (and work-arounds)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248163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use for over 12 years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Implemented in a variety of settings all around the world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404705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development for over 13 years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specifications have had multiple releases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Limited uptake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266207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First thought of less than 2 years ago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Will go to first DSTU ballot later this year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Won’t be a normative spec for several more years, minimum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42" y="4069468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1697217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6" y="167979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2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Yes, FHIR has the </a:t>
            </a:r>
            <a:r>
              <a:rPr lang="en-US" sz="2800" b="1" dirty="0" smtClean="0"/>
              <a:t>potential</a:t>
            </a:r>
            <a:r>
              <a:rPr lang="en-US" sz="2800" b="0" dirty="0" smtClean="0"/>
              <a:t> to supplant HL7 v3, CDA and even v2</a:t>
            </a:r>
          </a:p>
          <a:p>
            <a:r>
              <a:rPr lang="en-US" sz="2800" b="1" dirty="0" smtClean="0"/>
              <a:t>However</a:t>
            </a:r>
          </a:p>
          <a:p>
            <a:pPr lvl="1"/>
            <a:r>
              <a:rPr lang="en-US" sz="2400" b="0" dirty="0" smtClean="0"/>
              <a:t>It’s not going to do so any time soon</a:t>
            </a:r>
          </a:p>
          <a:p>
            <a:r>
              <a:rPr lang="en-US" sz="2800" b="0" dirty="0" smtClean="0"/>
              <a:t>No one's going to throw away their investment in older standards to use FHIR until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The specification has a good track record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0" dirty="0" smtClean="0"/>
              <a:t>It’s clear the new thing provides significant benefits</a:t>
            </a:r>
          </a:p>
          <a:p>
            <a:pPr marL="571500" indent="-514350"/>
            <a:r>
              <a:rPr lang="en-US" sz="2900" dirty="0" smtClean="0"/>
              <a:t>HL7 will support existing product lines so</a:t>
            </a:r>
            <a:br>
              <a:rPr lang="en-US" sz="2900" dirty="0" smtClean="0"/>
            </a:br>
            <a:r>
              <a:rPr lang="en-US" sz="2900" dirty="0" smtClean="0"/>
              <a:t>long as the market needs them</a:t>
            </a:r>
            <a:endParaRPr lang="en-CA" sz="29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FHIR &amp; other SDOs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IHE</a:t>
            </a:r>
          </a:p>
          <a:p>
            <a:pPr lvl="1"/>
            <a:r>
              <a:rPr lang="en-AU" sz="2400" dirty="0" smtClean="0"/>
              <a:t>investigating - use of FHIR for MHD (mobile XDS)</a:t>
            </a:r>
          </a:p>
          <a:p>
            <a:r>
              <a:rPr lang="en-AU" sz="2800" dirty="0" smtClean="0"/>
              <a:t>DICOM</a:t>
            </a:r>
          </a:p>
          <a:p>
            <a:pPr lvl="1"/>
            <a:r>
              <a:rPr lang="en-AU" sz="2400" dirty="0" smtClean="0"/>
              <a:t>interested - RESTful access to image metadata</a:t>
            </a:r>
          </a:p>
          <a:p>
            <a:r>
              <a:rPr lang="en-AU" sz="2800" dirty="0" smtClean="0"/>
              <a:t>W3C </a:t>
            </a:r>
          </a:p>
          <a:p>
            <a:pPr lvl="1"/>
            <a:r>
              <a:rPr lang="en-AU" sz="2400" dirty="0" smtClean="0"/>
              <a:t>Semantic health group helping us with RDF, RIM-based semantic checking</a:t>
            </a:r>
          </a:p>
          <a:p>
            <a:r>
              <a:rPr lang="en-AU" sz="2800" dirty="0" smtClean="0"/>
              <a:t>Because FHIR is free and because of how it’s structured, use by other SDOs is certainly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9784" y="269576"/>
            <a:ext cx="2034746" cy="1252151"/>
          </a:xfrm>
          <a:prstGeom prst="rect">
            <a:avLst/>
          </a:prstGeom>
        </p:spPr>
      </p:pic>
      <p:pic>
        <p:nvPicPr>
          <p:cNvPr id="7170" name="Picture 2" descr="C:\Users\office\AppData\Local\Microsoft\Windows\Temporary Internet Files\Content.IE5\TIOTJVXV\MC90043961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206353"/>
            <a:ext cx="2662267" cy="189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FHIR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can FHIR be used?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Classic in-institution interoperability</a:t>
            </a:r>
          </a:p>
          <a:p>
            <a:r>
              <a:rPr lang="en-AU" dirty="0" smtClean="0"/>
              <a:t>Back-end e-business systems (e.g. financial)</a:t>
            </a:r>
          </a:p>
          <a:p>
            <a:r>
              <a:rPr lang="en-AU" dirty="0" smtClean="0"/>
              <a:t>Regional Health Information Organizations (RHIO)</a:t>
            </a:r>
          </a:p>
          <a:p>
            <a:r>
              <a:rPr lang="en-AU" dirty="0" smtClean="0"/>
              <a:t>National EHR systems</a:t>
            </a:r>
          </a:p>
          <a:p>
            <a:r>
              <a:rPr lang="en-AU" dirty="0" smtClean="0"/>
              <a:t>Social Web (Health)</a:t>
            </a:r>
          </a:p>
          <a:p>
            <a:r>
              <a:rPr lang="en-AU" dirty="0" smtClean="0"/>
              <a:t>Mobile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788022" y="4651002"/>
            <a:ext cx="3744418" cy="1077218"/>
            <a:chOff x="4788022" y="4651002"/>
            <a:chExt cx="3744418" cy="1077218"/>
          </a:xfrm>
        </p:grpSpPr>
        <p:sp>
          <p:nvSpPr>
            <p:cNvPr id="9" name="Right Arrow 8"/>
            <p:cNvSpPr/>
            <p:nvPr/>
          </p:nvSpPr>
          <p:spPr bwMode="auto">
            <a:xfrm rot="10800000">
              <a:off x="4788024" y="4653136"/>
              <a:ext cx="2016224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ight Arrow 9"/>
            <p:cNvSpPr/>
            <p:nvPr/>
          </p:nvSpPr>
          <p:spPr bwMode="auto">
            <a:xfrm rot="10800000">
              <a:off x="4788022" y="5237585"/>
              <a:ext cx="2016225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272" y="4651002"/>
              <a:ext cx="15121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/>
                  </a:solidFill>
                </a:rPr>
                <a:t>Near</a:t>
              </a:r>
            </a:p>
            <a:p>
              <a:r>
                <a:rPr lang="en-US" sz="3200" dirty="0" smtClean="0">
                  <a:solidFill>
                    <a:schemeClr val="accent1"/>
                  </a:solidFill>
                </a:rPr>
                <a:t>Term</a:t>
              </a:r>
              <a:endParaRPr lang="en-CA" sz="3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5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Realistically, we don’t expect anyone to migrate existing interfaces any time soon.</a:t>
            </a:r>
          </a:p>
          <a:p>
            <a:r>
              <a:rPr lang="en-US" dirty="0" smtClean="0"/>
              <a:t>Initial adopters will be green-field, new technology</a:t>
            </a:r>
          </a:p>
          <a:p>
            <a:r>
              <a:rPr lang="en-US" dirty="0" smtClean="0"/>
              <a:t>FHIR may see use behind the scenes in v2 systems before it sees use over the wire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194" name="Picture 2" descr="C:\Users\office\AppData\Local\Microsoft\Windows\Temporary Internet Files\Content.IE5\5WDXES51\MC90043156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31033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v2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have an integration engine that supports translation between v2 and FHIR</a:t>
            </a:r>
          </a:p>
          <a:p>
            <a:r>
              <a:rPr lang="en-US" dirty="0" smtClean="0"/>
              <a:t>Resources map to segments reasonably well</a:t>
            </a:r>
          </a:p>
          <a:p>
            <a:r>
              <a:rPr lang="en-US" dirty="0" smtClean="0"/>
              <a:t>As always, the challenge with v2 mapping is the variability of v2 interfaces</a:t>
            </a:r>
          </a:p>
          <a:p>
            <a:pPr lvl="1"/>
            <a:r>
              <a:rPr lang="en-US" dirty="0" smtClean="0"/>
              <a:t>“Common” mappings can be created, but they won’t be one size fits all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5492551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HL7 v2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1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v3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V3 migrations should be more straight-forward as semantics are clear</a:t>
            </a:r>
          </a:p>
          <a:p>
            <a:pPr lvl="1"/>
            <a:r>
              <a:rPr lang="en-US" dirty="0" smtClean="0"/>
              <a:t>Migrations will tend to be based on templates and realm constraints rather than international specs</a:t>
            </a:r>
          </a:p>
          <a:p>
            <a:r>
              <a:rPr lang="en-US" dirty="0" smtClean="0"/>
              <a:t>Round-trip transforms are possible</a:t>
            </a:r>
          </a:p>
          <a:p>
            <a:pPr lvl="1"/>
            <a:r>
              <a:rPr lang="en-US" dirty="0" smtClean="0"/>
              <a:t>Which get targeted first will depend on implementer desires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5492551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HL7 v3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0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CDA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more complex by human-readable nature</a:t>
            </a:r>
          </a:p>
          <a:p>
            <a:pPr lvl="1"/>
            <a:r>
              <a:rPr lang="en-US" dirty="0" smtClean="0"/>
              <a:t>Need to ensure text &lt;-&gt; entry linkages are retained</a:t>
            </a:r>
          </a:p>
          <a:p>
            <a:pPr lvl="0"/>
            <a:r>
              <a:rPr lang="en-US" dirty="0" smtClean="0"/>
              <a:t>Will best be handled</a:t>
            </a:r>
            <a:r>
              <a:rPr lang="en-US" baseline="0" dirty="0" smtClean="0"/>
              <a:t> on a template by template basis</a:t>
            </a:r>
          </a:p>
          <a:p>
            <a:pPr lvl="1"/>
            <a:r>
              <a:rPr lang="en-US" dirty="0" smtClean="0"/>
              <a:t>Likely start with important ones like C-CDA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218" name="Picture 2" descr="Clinical Document Archite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53875"/>
            <a:ext cx="2148159" cy="10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5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a need to share healthcare information electronically for a long time</a:t>
            </a:r>
          </a:p>
          <a:p>
            <a:pPr lvl="1"/>
            <a:r>
              <a:rPr lang="en-US" dirty="0" smtClean="0"/>
              <a:t>HL7 v2 is over 25 years old</a:t>
            </a:r>
          </a:p>
          <a:p>
            <a:r>
              <a:rPr lang="en-US" dirty="0" smtClean="0"/>
              <a:t>Increasing pressure to broaden scope of sharing</a:t>
            </a:r>
          </a:p>
          <a:p>
            <a:pPr lvl="1"/>
            <a:r>
              <a:rPr lang="en-US" dirty="0" smtClean="0"/>
              <a:t>Across organizations, disciplines, even borders</a:t>
            </a:r>
          </a:p>
          <a:p>
            <a:pPr lvl="1"/>
            <a:r>
              <a:rPr lang="en-US" dirty="0" smtClean="0"/>
              <a:t>Mobile &amp; cloud-based applications</a:t>
            </a:r>
          </a:p>
          <a:p>
            <a:pPr lvl="1"/>
            <a:r>
              <a:rPr lang="en-US" dirty="0" smtClean="0"/>
              <a:t>Faster – integration in days or weeks, not months 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72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Balloting plans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2nd “Draft for Comment” ballot just closed</a:t>
            </a:r>
          </a:p>
          <a:p>
            <a:r>
              <a:rPr lang="en-AU" sz="2400" dirty="0" smtClean="0"/>
              <a:t>Next cycle will be first Draft Standard for Trial Use ballot (DSTU)</a:t>
            </a:r>
          </a:p>
          <a:p>
            <a:pPr lvl="1"/>
            <a:r>
              <a:rPr lang="en-AU" sz="2000" dirty="0" smtClean="0"/>
              <a:t>Will likely take ~1 year to complete that process</a:t>
            </a:r>
          </a:p>
          <a:p>
            <a:pPr lvl="1"/>
            <a:r>
              <a:rPr lang="en-AU" sz="2000" dirty="0" smtClean="0"/>
              <a:t>Will provide a semi-stable</a:t>
            </a:r>
            <a:r>
              <a:rPr lang="en-AU" sz="2000" baseline="0" dirty="0" smtClean="0"/>
              <a:t> platform for implementers while still allowing non-backward-compatible change for Normative version if implementation experience dictates</a:t>
            </a:r>
          </a:p>
          <a:p>
            <a:pPr lvl="0"/>
            <a:r>
              <a:rPr lang="en-AU" sz="2400" dirty="0" smtClean="0"/>
              <a:t>Normative is probably 3+ years out</a:t>
            </a:r>
          </a:p>
          <a:p>
            <a:pPr lvl="1"/>
            <a:r>
              <a:rPr lang="en-AU" sz="2000" dirty="0" smtClean="0"/>
              <a:t>We want *lots* of implementation experience</a:t>
            </a:r>
            <a:r>
              <a:rPr lang="en-AU" sz="2000" baseline="0" dirty="0" smtClean="0"/>
              <a:t> before committing to backward compatibility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74" y="5157192"/>
            <a:ext cx="1293590" cy="13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9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plans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z="2800" dirty="0" smtClean="0"/>
              <a:t>Address issues coming out of this ballot cycle</a:t>
            </a:r>
          </a:p>
          <a:p>
            <a:pPr lvl="1"/>
            <a:r>
              <a:rPr lang="en-AU" sz="2400" dirty="0" smtClean="0"/>
              <a:t>&gt;700 comments raised</a:t>
            </a:r>
          </a:p>
          <a:p>
            <a:pPr lvl="0"/>
            <a:r>
              <a:rPr lang="en-AU" sz="2800" dirty="0" smtClean="0"/>
              <a:t>Add in many more clinical resources</a:t>
            </a:r>
          </a:p>
          <a:p>
            <a:pPr lvl="1"/>
            <a:r>
              <a:rPr lang="en-AU" sz="2400" dirty="0" smtClean="0"/>
              <a:t>Hope to have</a:t>
            </a:r>
            <a:r>
              <a:rPr lang="en-AU" sz="2400" baseline="0" dirty="0" smtClean="0"/>
              <a:t> full support for C-CDA for DSTU</a:t>
            </a:r>
          </a:p>
          <a:p>
            <a:pPr lvl="0"/>
            <a:r>
              <a:rPr lang="en-AU" sz="2800" dirty="0" smtClean="0"/>
              <a:t>Additional resources will continue to be introduced in future DSTU cycles as implementers identify needs</a:t>
            </a:r>
          </a:p>
          <a:p>
            <a:pPr lvl="0"/>
            <a:r>
              <a:rPr lang="en-AU" sz="2800" dirty="0" smtClean="0"/>
              <a:t>Continue to seek testing &amp; real world implementation experience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 dirty="0"/>
          </a:p>
        </p:txBody>
      </p:sp>
      <p:pic>
        <p:nvPicPr>
          <p:cNvPr id="17410" name="Picture 2" descr="C:\Users\office\AppData\Local\Microsoft\Windows\Temporary Internet Files\Content.IE5\5WDXES51\MC90007873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61048"/>
            <a:ext cx="1241909" cy="17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 for </a:t>
            </a:r>
            <a:r>
              <a:rPr lang="en-AU" b="1" dirty="0" smtClean="0"/>
              <a:t>you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Attend the FHIR Implementers tutorial</a:t>
            </a:r>
          </a:p>
          <a:p>
            <a:r>
              <a:rPr lang="en-AU" sz="2400" dirty="0" smtClean="0"/>
              <a:t>Read the spec: </a:t>
            </a:r>
            <a:r>
              <a:rPr lang="en-AU" sz="2400" dirty="0" smtClean="0">
                <a:hlinkClick r:id="rId2"/>
              </a:rPr>
              <a:t>http://hl7.org/fhir</a:t>
            </a:r>
            <a:endParaRPr lang="en-AU" sz="2400" dirty="0" smtClean="0"/>
          </a:p>
          <a:p>
            <a:r>
              <a:rPr lang="en-AU" sz="2400" dirty="0" smtClean="0"/>
              <a:t>Comment on the wiki </a:t>
            </a:r>
            <a:r>
              <a:rPr lang="en-AU" sz="1800" dirty="0" smtClean="0"/>
              <a:t>(link from FHIR spec)</a:t>
            </a:r>
          </a:p>
          <a:p>
            <a:r>
              <a:rPr lang="en-AU" sz="2400" dirty="0" smtClean="0"/>
              <a:t>Follow #FHIR on Twitter</a:t>
            </a:r>
          </a:p>
          <a:p>
            <a:r>
              <a:rPr lang="en-AU" sz="2400" dirty="0" smtClean="0"/>
              <a:t>Shape the specification:</a:t>
            </a:r>
          </a:p>
          <a:p>
            <a:pPr lvl="1"/>
            <a:r>
              <a:rPr lang="en-AU" sz="2000" dirty="0" smtClean="0"/>
              <a:t>Join the FHIR track at this WGM</a:t>
            </a:r>
          </a:p>
          <a:p>
            <a:pPr lvl="1"/>
            <a:r>
              <a:rPr lang="en-AU" sz="2000" dirty="0" smtClean="0"/>
              <a:t>Join the FHIR email list </a:t>
            </a:r>
            <a:br>
              <a:rPr lang="en-AU" sz="2000" dirty="0" smtClean="0"/>
            </a:br>
            <a:r>
              <a:rPr lang="en-AU" sz="2000" dirty="0" smtClean="0">
                <a:hlinkClick r:id="rId3"/>
              </a:rPr>
              <a:t>http://wiki.hl7.org/index.php?title=FHIR_email_list_subscription_instructions</a:t>
            </a:r>
            <a:endParaRPr lang="en-AU" sz="2000" dirty="0" smtClean="0"/>
          </a:p>
          <a:p>
            <a:pPr lvl="1"/>
            <a:r>
              <a:rPr lang="en-AU" sz="2000" dirty="0" smtClean="0"/>
              <a:t>Try implementing it</a:t>
            </a:r>
          </a:p>
          <a:p>
            <a:pPr lvl="1"/>
            <a:r>
              <a:rPr lang="en-AU" sz="2000" dirty="0" smtClean="0"/>
              <a:t>Make Ballot comments</a:t>
            </a:r>
          </a:p>
          <a:p>
            <a:pPr lvl="1"/>
            <a:r>
              <a:rPr lang="en-AU" sz="2000" dirty="0" smtClean="0"/>
              <a:t>Come to a Connectathon!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FHIR provide?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 (building blocks)</a:t>
            </a:r>
          </a:p>
          <a:p>
            <a:r>
              <a:rPr lang="en-US" dirty="0" smtClean="0"/>
              <a:t>Extensions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Bundles, Profiles, Conformance</a:t>
            </a:r>
          </a:p>
          <a:p>
            <a:r>
              <a:rPr lang="en-US" dirty="0" smtClean="0"/>
              <a:t>Syntax (XML, JSON)</a:t>
            </a:r>
          </a:p>
          <a:p>
            <a:r>
              <a:rPr lang="en-US" dirty="0" smtClean="0"/>
              <a:t>Human readability</a:t>
            </a:r>
          </a:p>
          <a:p>
            <a:r>
              <a:rPr lang="en-US" dirty="0" smtClean="0"/>
              <a:t>Support for multiple Paradigms</a:t>
            </a:r>
          </a:p>
          <a:p>
            <a:pPr lvl="1"/>
            <a:r>
              <a:rPr lang="en-US" dirty="0" smtClean="0"/>
              <a:t>REST, Messaging, Documents,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373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460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hlinkClick r:id="rId2"/>
              </a:rPr>
              <a:t>http://hl7.org/fhir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9458" name="Picture 2" descr="C:\Users\office\AppData\Local\Microsoft\Windows\Temporary Internet Files\Content.IE5\2B0EXTZ8\MC90043151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115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So what did HL7 have to offer in this space?</a:t>
            </a:r>
          </a:p>
          <a:p>
            <a:r>
              <a:rPr lang="en-US" dirty="0" smtClean="0"/>
              <a:t>A: Not much</a:t>
            </a:r>
          </a:p>
          <a:p>
            <a:pPr lvl="1"/>
            <a:r>
              <a:rPr lang="en-US" dirty="0" smtClean="0"/>
              <a:t>V3 attempted to address some of these issues, but too slow and too hard</a:t>
            </a:r>
          </a:p>
          <a:p>
            <a:pPr lvl="1"/>
            <a:r>
              <a:rPr lang="en-US" dirty="0" smtClean="0"/>
              <a:t>CDA has had the most success, but both limited and still too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47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5320</TotalTime>
  <Words>3700</Words>
  <Application>Microsoft Office PowerPoint</Application>
  <PresentationFormat>On-screen Show (4:3)</PresentationFormat>
  <Paragraphs>753</Paragraphs>
  <Slides>86</Slides>
  <Notes>27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Refined</vt:lpstr>
      <vt:lpstr>Introduction to FHIR</vt:lpstr>
      <vt:lpstr>This presentation</vt:lpstr>
      <vt:lpstr>Who am I?</vt:lpstr>
      <vt:lpstr>Who are you?</vt:lpstr>
      <vt:lpstr>Tutorial Objectives</vt:lpstr>
      <vt:lpstr>What is FHIR?</vt:lpstr>
      <vt:lpstr>Answer: An instigator of bad puns</vt:lpstr>
      <vt:lpstr>The Need</vt:lpstr>
      <vt:lpstr>The Need</vt:lpstr>
      <vt:lpstr>Genesis of FHIR</vt:lpstr>
      <vt:lpstr>The acronym</vt:lpstr>
      <vt:lpstr>FHIR Principles</vt:lpstr>
      <vt:lpstr>FHIR Manifesto</vt:lpstr>
      <vt:lpstr>Implementer Focus</vt:lpstr>
      <vt:lpstr>Support “Common” Scenarios</vt:lpstr>
      <vt:lpstr>Web technologies</vt:lpstr>
      <vt:lpstr>Human Readable</vt:lpstr>
      <vt:lpstr>Freely available</vt:lpstr>
      <vt:lpstr>Governance</vt:lpstr>
      <vt:lpstr>Paradigms and Architectures</vt:lpstr>
      <vt:lpstr>Paradigms</vt:lpstr>
      <vt:lpstr>REST</vt:lpstr>
      <vt:lpstr>Documents</vt:lpstr>
      <vt:lpstr>Messages</vt:lpstr>
      <vt:lpstr>Service Oriented Architecture (SOA)</vt:lpstr>
      <vt:lpstr>Paradigms</vt:lpstr>
      <vt:lpstr>Architectures</vt:lpstr>
      <vt:lpstr>FHIR Resources</vt:lpstr>
      <vt:lpstr>Resources</vt:lpstr>
      <vt:lpstr>What’s a Resource?</vt:lpstr>
      <vt:lpstr>Resources</vt:lpstr>
      <vt:lpstr>Person</vt:lpstr>
      <vt:lpstr>Resource elements</vt:lpstr>
      <vt:lpstr>It’s all about the resources . . .</vt:lpstr>
      <vt:lpstr>FHIR Extensions</vt:lpstr>
      <vt:lpstr>The Case for Extensions</vt:lpstr>
      <vt:lpstr>Extensions without the pain…</vt:lpstr>
      <vt:lpstr>Reading the FHIR Spec</vt:lpstr>
      <vt:lpstr>(FHIR home)</vt:lpstr>
      <vt:lpstr>Data types</vt:lpstr>
      <vt:lpstr>Data types (cont’d)</vt:lpstr>
      <vt:lpstr>Example – CD datatype</vt:lpstr>
      <vt:lpstr>Example – CD datatype</vt:lpstr>
      <vt:lpstr>Vocabulary</vt:lpstr>
      <vt:lpstr>FHIR Document</vt:lpstr>
      <vt:lpstr>FHIR Message</vt:lpstr>
      <vt:lpstr>Profiles</vt:lpstr>
      <vt:lpstr>Profile (cont’d)</vt:lpstr>
      <vt:lpstr>Conformance</vt:lpstr>
      <vt:lpstr>Conformance (cont’d)</vt:lpstr>
      <vt:lpstr>Resource representations</vt:lpstr>
      <vt:lpstr>(FHIR person)</vt:lpstr>
      <vt:lpstr>Example - Person</vt:lpstr>
      <vt:lpstr>Example - Person</vt:lpstr>
      <vt:lpstr>Example - Person</vt:lpstr>
      <vt:lpstr>Example - Person</vt:lpstr>
      <vt:lpstr>Example - Person</vt:lpstr>
      <vt:lpstr>Example - Person</vt:lpstr>
      <vt:lpstr>Let’s poke around the spec . . .</vt:lpstr>
      <vt:lpstr>How does FHIR compare?</vt:lpstr>
      <vt:lpstr>Wire syntax</vt:lpstr>
      <vt:lpstr>Paradigms</vt:lpstr>
      <vt:lpstr>Implementer support</vt:lpstr>
      <vt:lpstr>Directly interoperable</vt:lpstr>
      <vt:lpstr>Extensibility</vt:lpstr>
      <vt:lpstr>Human Readability</vt:lpstr>
      <vt:lpstr>Robust Semantics</vt:lpstr>
      <vt:lpstr>PowerPoint Presentation</vt:lpstr>
      <vt:lpstr>Market Share</vt:lpstr>
      <vt:lpstr>Maturity</vt:lpstr>
      <vt:lpstr>Simple message</vt:lpstr>
      <vt:lpstr>FHIR &amp; other SDOs</vt:lpstr>
      <vt:lpstr>Implementing FHIR</vt:lpstr>
      <vt:lpstr>Where can FHIR be used?</vt:lpstr>
      <vt:lpstr>Migration</vt:lpstr>
      <vt:lpstr>Migration – v2</vt:lpstr>
      <vt:lpstr>Migration – v3</vt:lpstr>
      <vt:lpstr>Migration – CDA</vt:lpstr>
      <vt:lpstr>What’s next?</vt:lpstr>
      <vt:lpstr>Balloting plans</vt:lpstr>
      <vt:lpstr>Development plans</vt:lpstr>
      <vt:lpstr>Next Steps for you</vt:lpstr>
      <vt:lpstr>Review</vt:lpstr>
      <vt:lpstr>What does FHIR provide?</vt:lpstr>
      <vt:lpstr>FHIR Manifesto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Lloyd McKenzie</cp:lastModifiedBy>
  <cp:revision>116</cp:revision>
  <dcterms:created xsi:type="dcterms:W3CDTF">2012-12-03T20:41:34Z</dcterms:created>
  <dcterms:modified xsi:type="dcterms:W3CDTF">2013-01-14T22:39:40Z</dcterms:modified>
</cp:coreProperties>
</file>